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3" r:id="rId2"/>
    <p:sldId id="267" r:id="rId3"/>
    <p:sldId id="258" r:id="rId4"/>
    <p:sldId id="259" r:id="rId5"/>
    <p:sldId id="265" r:id="rId6"/>
    <p:sldId id="270" r:id="rId7"/>
    <p:sldId id="272" r:id="rId8"/>
    <p:sldId id="271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3" r:id="rId17"/>
    <p:sldId id="284" r:id="rId18"/>
    <p:sldId id="285" r:id="rId19"/>
    <p:sldId id="286" r:id="rId20"/>
    <p:sldId id="287" r:id="rId21"/>
    <p:sldId id="288" r:id="rId22"/>
    <p:sldId id="291" r:id="rId23"/>
    <p:sldId id="293" r:id="rId24"/>
    <p:sldId id="280" r:id="rId25"/>
    <p:sldId id="289" r:id="rId26"/>
    <p:sldId id="290" r:id="rId27"/>
    <p:sldId id="294" r:id="rId28"/>
    <p:sldId id="295" r:id="rId29"/>
    <p:sldId id="296" r:id="rId30"/>
    <p:sldId id="297" r:id="rId31"/>
    <p:sldId id="298" r:id="rId32"/>
    <p:sldId id="299" r:id="rId33"/>
    <p:sldId id="300" r:id="rId34"/>
    <p:sldId id="301" r:id="rId35"/>
    <p:sldId id="302" r:id="rId36"/>
    <p:sldId id="303" r:id="rId37"/>
    <p:sldId id="304" r:id="rId38"/>
    <p:sldId id="305" r:id="rId39"/>
    <p:sldId id="306" r:id="rId40"/>
    <p:sldId id="307" r:id="rId41"/>
    <p:sldId id="308" r:id="rId42"/>
    <p:sldId id="316" r:id="rId43"/>
    <p:sldId id="309" r:id="rId44"/>
    <p:sldId id="310" r:id="rId45"/>
    <p:sldId id="311" r:id="rId46"/>
    <p:sldId id="312" r:id="rId47"/>
    <p:sldId id="313" r:id="rId48"/>
    <p:sldId id="314" r:id="rId49"/>
    <p:sldId id="315" r:id="rId50"/>
    <p:sldId id="318" r:id="rId51"/>
    <p:sldId id="317" r:id="rId52"/>
  </p:sldIdLst>
  <p:sldSz cx="12192000" cy="6858000"/>
  <p:notesSz cx="6858000" cy="9144000"/>
  <p:embeddedFontLst>
    <p:embeddedFont>
      <p:font typeface="Adobe 黑体 Std R" panose="020B0400000000000000" pitchFamily="34" charset="-128"/>
      <p:regular r:id="rId53"/>
    </p:embeddedFont>
    <p:embeddedFont>
      <p:font typeface="Arial Black" panose="020B0A04020102020204" pitchFamily="34" charset="0"/>
      <p:bold r:id="rId54"/>
    </p:embeddedFont>
    <p:embeddedFont>
      <p:font typeface="Bahnschrift SemiBold" panose="020B0502040204020203" pitchFamily="34" charset="0"/>
      <p:bold r:id="rId55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C43"/>
    <a:srgbClr val="EF233D"/>
    <a:srgbClr val="D9042A"/>
    <a:srgbClr val="00317A"/>
    <a:srgbClr val="8C99AE"/>
    <a:srgbClr val="FFB4A2"/>
    <a:srgbClr val="EEF2F5"/>
    <a:srgbClr val="D9D9D9"/>
    <a:srgbClr val="0049B4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B1DB91-5E3A-4F3E-91FB-964A537EC91F}" v="20" dt="2024-01-10T01:57:11.073"/>
    <p1510:client id="{A5CC97DD-3B6A-4FF6-9B45-80C328CFC647}" v="14" dt="2024-01-10T01:25:11.021"/>
    <p1510:client id="{A6B539A2-8DDF-4C03-926F-4AE0F9CDF485}" v="1043" dt="2024-01-09T20:02:49.0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9" d="100"/>
          <a:sy n="69" d="100"/>
        </p:scale>
        <p:origin x="1814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郁翔 許" userId="8b9a3f56f19e1918" providerId="LiveId" clId="{37B1DB91-5E3A-4F3E-91FB-964A537EC91F}"/>
    <pc:docChg chg="undo custSel addSld modSld sldOrd">
      <pc:chgData name="郁翔 許" userId="8b9a3f56f19e1918" providerId="LiveId" clId="{37B1DB91-5E3A-4F3E-91FB-964A537EC91F}" dt="2024-01-10T01:57:15.739" v="378" actId="14100"/>
      <pc:docMkLst>
        <pc:docMk/>
      </pc:docMkLst>
      <pc:sldChg chg="modAnim">
        <pc:chgData name="郁翔 許" userId="8b9a3f56f19e1918" providerId="LiveId" clId="{37B1DB91-5E3A-4F3E-91FB-964A537EC91F}" dt="2024-01-10T01:32:55.436" v="0"/>
        <pc:sldMkLst>
          <pc:docMk/>
          <pc:sldMk cId="2751833784" sldId="271"/>
        </pc:sldMkLst>
      </pc:sldChg>
      <pc:sldChg chg="modSp mod">
        <pc:chgData name="郁翔 許" userId="8b9a3f56f19e1918" providerId="LiveId" clId="{37B1DB91-5E3A-4F3E-91FB-964A537EC91F}" dt="2024-01-10T01:38:11.274" v="11" actId="20577"/>
        <pc:sldMkLst>
          <pc:docMk/>
          <pc:sldMk cId="1902316347" sldId="283"/>
        </pc:sldMkLst>
        <pc:spChg chg="mod">
          <ac:chgData name="郁翔 許" userId="8b9a3f56f19e1918" providerId="LiveId" clId="{37B1DB91-5E3A-4F3E-91FB-964A537EC91F}" dt="2024-01-10T01:38:11.274" v="11" actId="20577"/>
          <ac:spMkLst>
            <pc:docMk/>
            <pc:sldMk cId="1902316347" sldId="283"/>
            <ac:spMk id="18" creationId="{396BB5BD-6599-2DD9-FCDB-9A22FA2F96DA}"/>
          </ac:spMkLst>
        </pc:spChg>
      </pc:sldChg>
      <pc:sldChg chg="modSp mod">
        <pc:chgData name="郁翔 許" userId="8b9a3f56f19e1918" providerId="LiveId" clId="{37B1DB91-5E3A-4F3E-91FB-964A537EC91F}" dt="2024-01-10T01:40:22.640" v="14" actId="20577"/>
        <pc:sldMkLst>
          <pc:docMk/>
          <pc:sldMk cId="1977288596" sldId="294"/>
        </pc:sldMkLst>
        <pc:spChg chg="mod">
          <ac:chgData name="郁翔 許" userId="8b9a3f56f19e1918" providerId="LiveId" clId="{37B1DB91-5E3A-4F3E-91FB-964A537EC91F}" dt="2024-01-10T01:40:22.640" v="14" actId="20577"/>
          <ac:spMkLst>
            <pc:docMk/>
            <pc:sldMk cId="1977288596" sldId="294"/>
            <ac:spMk id="7" creationId="{8EEE693B-3418-3A70-EE72-DB724AAD44A6}"/>
          </ac:spMkLst>
        </pc:spChg>
      </pc:sldChg>
      <pc:sldChg chg="modSp mod">
        <pc:chgData name="郁翔 許" userId="8b9a3f56f19e1918" providerId="LiveId" clId="{37B1DB91-5E3A-4F3E-91FB-964A537EC91F}" dt="2024-01-10T01:40:26.195" v="17" actId="20577"/>
        <pc:sldMkLst>
          <pc:docMk/>
          <pc:sldMk cId="1923595863" sldId="295"/>
        </pc:sldMkLst>
        <pc:spChg chg="mod">
          <ac:chgData name="郁翔 許" userId="8b9a3f56f19e1918" providerId="LiveId" clId="{37B1DB91-5E3A-4F3E-91FB-964A537EC91F}" dt="2024-01-10T01:40:26.195" v="17" actId="20577"/>
          <ac:spMkLst>
            <pc:docMk/>
            <pc:sldMk cId="1923595863" sldId="295"/>
            <ac:spMk id="7" creationId="{8EEE693B-3418-3A70-EE72-DB724AAD44A6}"/>
          </ac:spMkLst>
        </pc:spChg>
      </pc:sldChg>
      <pc:sldChg chg="modSp mod">
        <pc:chgData name="郁翔 許" userId="8b9a3f56f19e1918" providerId="LiveId" clId="{37B1DB91-5E3A-4F3E-91FB-964A537EC91F}" dt="2024-01-10T01:40:29.537" v="20" actId="20577"/>
        <pc:sldMkLst>
          <pc:docMk/>
          <pc:sldMk cId="3959958521" sldId="296"/>
        </pc:sldMkLst>
        <pc:spChg chg="mod">
          <ac:chgData name="郁翔 許" userId="8b9a3f56f19e1918" providerId="LiveId" clId="{37B1DB91-5E3A-4F3E-91FB-964A537EC91F}" dt="2024-01-10T01:40:29.537" v="20" actId="20577"/>
          <ac:spMkLst>
            <pc:docMk/>
            <pc:sldMk cId="3959958521" sldId="296"/>
            <ac:spMk id="7" creationId="{8EEE693B-3418-3A70-EE72-DB724AAD44A6}"/>
          </ac:spMkLst>
        </pc:spChg>
      </pc:sldChg>
      <pc:sldChg chg="modSp mod">
        <pc:chgData name="郁翔 許" userId="8b9a3f56f19e1918" providerId="LiveId" clId="{37B1DB91-5E3A-4F3E-91FB-964A537EC91F}" dt="2024-01-10T01:46:09.284" v="123" actId="20577"/>
        <pc:sldMkLst>
          <pc:docMk/>
          <pc:sldMk cId="783713323" sldId="300"/>
        </pc:sldMkLst>
        <pc:spChg chg="mod">
          <ac:chgData name="郁翔 許" userId="8b9a3f56f19e1918" providerId="LiveId" clId="{37B1DB91-5E3A-4F3E-91FB-964A537EC91F}" dt="2024-01-10T01:46:09.284" v="123" actId="20577"/>
          <ac:spMkLst>
            <pc:docMk/>
            <pc:sldMk cId="783713323" sldId="300"/>
            <ac:spMk id="7" creationId="{E70EAE17-4B53-C8B5-5F30-F9F135069D93}"/>
          </ac:spMkLst>
        </pc:spChg>
        <pc:graphicFrameChg chg="modGraphic">
          <ac:chgData name="郁翔 許" userId="8b9a3f56f19e1918" providerId="LiveId" clId="{37B1DB91-5E3A-4F3E-91FB-964A537EC91F}" dt="2024-01-10T01:43:47.297" v="85" actId="20577"/>
          <ac:graphicFrameMkLst>
            <pc:docMk/>
            <pc:sldMk cId="783713323" sldId="300"/>
            <ac:graphicFrameMk id="14" creationId="{1585DE56-2C4B-2730-6FCF-EF1C74FA7A04}"/>
          </ac:graphicFrameMkLst>
        </pc:graphicFrameChg>
      </pc:sldChg>
      <pc:sldChg chg="modSp mod">
        <pc:chgData name="郁翔 許" userId="8b9a3f56f19e1918" providerId="LiveId" clId="{37B1DB91-5E3A-4F3E-91FB-964A537EC91F}" dt="2024-01-10T01:46:24.841" v="124"/>
        <pc:sldMkLst>
          <pc:docMk/>
          <pc:sldMk cId="1562226993" sldId="302"/>
        </pc:sldMkLst>
        <pc:spChg chg="mod">
          <ac:chgData name="郁翔 許" userId="8b9a3f56f19e1918" providerId="LiveId" clId="{37B1DB91-5E3A-4F3E-91FB-964A537EC91F}" dt="2024-01-10T01:46:24.841" v="124"/>
          <ac:spMkLst>
            <pc:docMk/>
            <pc:sldMk cId="1562226993" sldId="302"/>
            <ac:spMk id="12" creationId="{673E360F-AED6-D6ED-F370-0416F121159B}"/>
          </ac:spMkLst>
        </pc:spChg>
      </pc:sldChg>
      <pc:sldChg chg="modSp mod">
        <pc:chgData name="郁翔 許" userId="8b9a3f56f19e1918" providerId="LiveId" clId="{37B1DB91-5E3A-4F3E-91FB-964A537EC91F}" dt="2024-01-10T01:45:53.867" v="122" actId="20577"/>
        <pc:sldMkLst>
          <pc:docMk/>
          <pc:sldMk cId="3445883733" sldId="303"/>
        </pc:sldMkLst>
        <pc:spChg chg="mod">
          <ac:chgData name="郁翔 許" userId="8b9a3f56f19e1918" providerId="LiveId" clId="{37B1DB91-5E3A-4F3E-91FB-964A537EC91F}" dt="2024-01-10T01:45:53.867" v="122" actId="20577"/>
          <ac:spMkLst>
            <pc:docMk/>
            <pc:sldMk cId="3445883733" sldId="303"/>
            <ac:spMk id="12" creationId="{673E360F-AED6-D6ED-F370-0416F121159B}"/>
          </ac:spMkLst>
        </pc:spChg>
        <pc:spChg chg="mod">
          <ac:chgData name="郁翔 許" userId="8b9a3f56f19e1918" providerId="LiveId" clId="{37B1DB91-5E3A-4F3E-91FB-964A537EC91F}" dt="2024-01-10T01:45:42.912" v="105" actId="20577"/>
          <ac:spMkLst>
            <pc:docMk/>
            <pc:sldMk cId="3445883733" sldId="303"/>
            <ac:spMk id="18" creationId="{C2FB4F8C-DDF7-957A-FD0C-605693CCC7F7}"/>
          </ac:spMkLst>
        </pc:spChg>
      </pc:sldChg>
      <pc:sldChg chg="modSp mod">
        <pc:chgData name="郁翔 許" userId="8b9a3f56f19e1918" providerId="LiveId" clId="{37B1DB91-5E3A-4F3E-91FB-964A537EC91F}" dt="2024-01-10T01:50:42.235" v="336" actId="1076"/>
        <pc:sldMkLst>
          <pc:docMk/>
          <pc:sldMk cId="4167612575" sldId="306"/>
        </pc:sldMkLst>
        <pc:spChg chg="mod">
          <ac:chgData name="郁翔 許" userId="8b9a3f56f19e1918" providerId="LiveId" clId="{37B1DB91-5E3A-4F3E-91FB-964A537EC91F}" dt="2024-01-10T01:50:42.235" v="336" actId="1076"/>
          <ac:spMkLst>
            <pc:docMk/>
            <pc:sldMk cId="4167612575" sldId="306"/>
            <ac:spMk id="7" creationId="{FA6F6116-A36D-3E3D-5362-83D58CC8BF37}"/>
          </ac:spMkLst>
        </pc:spChg>
        <pc:spChg chg="mod">
          <ac:chgData name="郁翔 許" userId="8b9a3f56f19e1918" providerId="LiveId" clId="{37B1DB91-5E3A-4F3E-91FB-964A537EC91F}" dt="2024-01-10T01:50:37.361" v="335" actId="20577"/>
          <ac:spMkLst>
            <pc:docMk/>
            <pc:sldMk cId="4167612575" sldId="306"/>
            <ac:spMk id="18" creationId="{C2FB4F8C-DDF7-957A-FD0C-605693CCC7F7}"/>
          </ac:spMkLst>
        </pc:spChg>
      </pc:sldChg>
      <pc:sldChg chg="modSp mod">
        <pc:chgData name="郁翔 許" userId="8b9a3f56f19e1918" providerId="LiveId" clId="{37B1DB91-5E3A-4F3E-91FB-964A537EC91F}" dt="2024-01-10T01:56:42.184" v="369" actId="20577"/>
        <pc:sldMkLst>
          <pc:docMk/>
          <pc:sldMk cId="3305953307" sldId="308"/>
        </pc:sldMkLst>
        <pc:spChg chg="mod">
          <ac:chgData name="郁翔 許" userId="8b9a3f56f19e1918" providerId="LiveId" clId="{37B1DB91-5E3A-4F3E-91FB-964A537EC91F}" dt="2024-01-10T01:56:42.184" v="369" actId="20577"/>
          <ac:spMkLst>
            <pc:docMk/>
            <pc:sldMk cId="3305953307" sldId="308"/>
            <ac:spMk id="18" creationId="{C2FB4F8C-DDF7-957A-FD0C-605693CCC7F7}"/>
          </ac:spMkLst>
        </pc:spChg>
      </pc:sldChg>
      <pc:sldChg chg="modSp mod">
        <pc:chgData name="郁翔 許" userId="8b9a3f56f19e1918" providerId="LiveId" clId="{37B1DB91-5E3A-4F3E-91FB-964A537EC91F}" dt="2024-01-10T01:53:31.488" v="342" actId="167"/>
        <pc:sldMkLst>
          <pc:docMk/>
          <pc:sldMk cId="1151496739" sldId="311"/>
        </pc:sldMkLst>
        <pc:spChg chg="ord">
          <ac:chgData name="郁翔 許" userId="8b9a3f56f19e1918" providerId="LiveId" clId="{37B1DB91-5E3A-4F3E-91FB-964A537EC91F}" dt="2024-01-10T01:53:31.488" v="342" actId="167"/>
          <ac:spMkLst>
            <pc:docMk/>
            <pc:sldMk cId="1151496739" sldId="311"/>
            <ac:spMk id="12" creationId="{673E360F-AED6-D6ED-F370-0416F121159B}"/>
          </ac:spMkLst>
        </pc:spChg>
        <pc:spChg chg="ord">
          <ac:chgData name="郁翔 許" userId="8b9a3f56f19e1918" providerId="LiveId" clId="{37B1DB91-5E3A-4F3E-91FB-964A537EC91F}" dt="2024-01-10T01:53:21.009" v="341" actId="167"/>
          <ac:spMkLst>
            <pc:docMk/>
            <pc:sldMk cId="1151496739" sldId="311"/>
            <ac:spMk id="18" creationId="{C2FB4F8C-DDF7-957A-FD0C-605693CCC7F7}"/>
          </ac:spMkLst>
        </pc:spChg>
      </pc:sldChg>
      <pc:sldChg chg="addSp modSp mod modAnim">
        <pc:chgData name="郁翔 許" userId="8b9a3f56f19e1918" providerId="LiveId" clId="{37B1DB91-5E3A-4F3E-91FB-964A537EC91F}" dt="2024-01-10T01:57:15.739" v="378" actId="14100"/>
        <pc:sldMkLst>
          <pc:docMk/>
          <pc:sldMk cId="2445867859" sldId="312"/>
        </pc:sldMkLst>
        <pc:spChg chg="add mod">
          <ac:chgData name="郁翔 許" userId="8b9a3f56f19e1918" providerId="LiveId" clId="{37B1DB91-5E3A-4F3E-91FB-964A537EC91F}" dt="2024-01-10T01:54:24.239" v="350" actId="1076"/>
          <ac:spMkLst>
            <pc:docMk/>
            <pc:sldMk cId="2445867859" sldId="312"/>
            <ac:spMk id="5" creationId="{C2B987F7-BA05-5D77-B176-3326CF5BFCCC}"/>
          </ac:spMkLst>
        </pc:spChg>
        <pc:spChg chg="mod">
          <ac:chgData name="郁翔 許" userId="8b9a3f56f19e1918" providerId="LiveId" clId="{37B1DB91-5E3A-4F3E-91FB-964A537EC91F}" dt="2024-01-10T01:57:15.739" v="378" actId="14100"/>
          <ac:spMkLst>
            <pc:docMk/>
            <pc:sldMk cId="2445867859" sldId="312"/>
            <ac:spMk id="18" creationId="{C2FB4F8C-DDF7-957A-FD0C-605693CCC7F7}"/>
          </ac:spMkLst>
        </pc:spChg>
        <pc:picChg chg="add mod">
          <ac:chgData name="郁翔 許" userId="8b9a3f56f19e1918" providerId="LiveId" clId="{37B1DB91-5E3A-4F3E-91FB-964A537EC91F}" dt="2024-01-10T01:54:24.239" v="350" actId="1076"/>
          <ac:picMkLst>
            <pc:docMk/>
            <pc:sldMk cId="2445867859" sldId="312"/>
            <ac:picMk id="4" creationId="{D4ABCA45-79C5-9900-22A7-FAF1D044251D}"/>
          </ac:picMkLst>
        </pc:picChg>
      </pc:sldChg>
      <pc:sldChg chg="addSp modSp mod">
        <pc:chgData name="郁翔 許" userId="8b9a3f56f19e1918" providerId="LiveId" clId="{37B1DB91-5E3A-4F3E-91FB-964A537EC91F}" dt="2024-01-10T01:51:32.420" v="338" actId="12789"/>
        <pc:sldMkLst>
          <pc:docMk/>
          <pc:sldMk cId="634818099" sldId="315"/>
        </pc:sldMkLst>
        <pc:spChg chg="add mod">
          <ac:chgData name="郁翔 許" userId="8b9a3f56f19e1918" providerId="LiveId" clId="{37B1DB91-5E3A-4F3E-91FB-964A537EC91F}" dt="2024-01-10T01:51:32.420" v="338" actId="12789"/>
          <ac:spMkLst>
            <pc:docMk/>
            <pc:sldMk cId="634818099" sldId="315"/>
            <ac:spMk id="4" creationId="{B9161784-46F0-ABEA-16D9-D7A00C092154}"/>
          </ac:spMkLst>
        </pc:spChg>
        <pc:spChg chg="add mod">
          <ac:chgData name="郁翔 許" userId="8b9a3f56f19e1918" providerId="LiveId" clId="{37B1DB91-5E3A-4F3E-91FB-964A537EC91F}" dt="2024-01-10T01:51:32.420" v="338" actId="12789"/>
          <ac:spMkLst>
            <pc:docMk/>
            <pc:sldMk cId="634818099" sldId="315"/>
            <ac:spMk id="6" creationId="{19ED6B62-3D49-8978-0698-54CB2928C318}"/>
          </ac:spMkLst>
        </pc:spChg>
        <pc:spChg chg="add mod">
          <ac:chgData name="郁翔 許" userId="8b9a3f56f19e1918" providerId="LiveId" clId="{37B1DB91-5E3A-4F3E-91FB-964A537EC91F}" dt="2024-01-10T01:51:32.420" v="338" actId="12789"/>
          <ac:spMkLst>
            <pc:docMk/>
            <pc:sldMk cId="634818099" sldId="315"/>
            <ac:spMk id="8" creationId="{438019D8-EC7E-37F4-3517-894B77BA3159}"/>
          </ac:spMkLst>
        </pc:spChg>
        <pc:spChg chg="add mod ord">
          <ac:chgData name="郁翔 許" userId="8b9a3f56f19e1918" providerId="LiveId" clId="{37B1DB91-5E3A-4F3E-91FB-964A537EC91F}" dt="2024-01-10T01:50:08.435" v="331" actId="167"/>
          <ac:spMkLst>
            <pc:docMk/>
            <pc:sldMk cId="634818099" sldId="315"/>
            <ac:spMk id="9" creationId="{D0DAD889-E480-885B-C4CF-ADCA0C7EB8A1}"/>
          </ac:spMkLst>
        </pc:spChg>
      </pc:sldChg>
      <pc:sldChg chg="ord">
        <pc:chgData name="郁翔 許" userId="8b9a3f56f19e1918" providerId="LiveId" clId="{37B1DB91-5E3A-4F3E-91FB-964A537EC91F}" dt="2024-01-10T01:56:15.829" v="360"/>
        <pc:sldMkLst>
          <pc:docMk/>
          <pc:sldMk cId="3619257717" sldId="316"/>
        </pc:sldMkLst>
      </pc:sldChg>
      <pc:sldChg chg="modSp mod ord modTransition">
        <pc:chgData name="郁翔 許" userId="8b9a3f56f19e1918" providerId="LiveId" clId="{37B1DB91-5E3A-4F3E-91FB-964A537EC91F}" dt="2024-01-10T01:56:03.421" v="358" actId="207"/>
        <pc:sldMkLst>
          <pc:docMk/>
          <pc:sldMk cId="3100150045" sldId="317"/>
        </pc:sldMkLst>
        <pc:spChg chg="ord">
          <ac:chgData name="郁翔 許" userId="8b9a3f56f19e1918" providerId="LiveId" clId="{37B1DB91-5E3A-4F3E-91FB-964A537EC91F}" dt="2024-01-10T01:53:37.082" v="343" actId="167"/>
          <ac:spMkLst>
            <pc:docMk/>
            <pc:sldMk cId="3100150045" sldId="317"/>
            <ac:spMk id="5" creationId="{D35ADD3D-CA85-CD65-1443-29B4E026EC95}"/>
          </ac:spMkLst>
        </pc:spChg>
        <pc:spChg chg="ord">
          <ac:chgData name="郁翔 許" userId="8b9a3f56f19e1918" providerId="LiveId" clId="{37B1DB91-5E3A-4F3E-91FB-964A537EC91F}" dt="2024-01-10T01:53:15.870" v="340" actId="167"/>
          <ac:spMkLst>
            <pc:docMk/>
            <pc:sldMk cId="3100150045" sldId="317"/>
            <ac:spMk id="6" creationId="{2F0D9BEC-79ED-68AC-2576-1C550284F8C8}"/>
          </ac:spMkLst>
        </pc:spChg>
        <pc:spChg chg="mod">
          <ac:chgData name="郁翔 許" userId="8b9a3f56f19e1918" providerId="LiveId" clId="{37B1DB91-5E3A-4F3E-91FB-964A537EC91F}" dt="2024-01-10T01:56:03.421" v="358" actId="207"/>
          <ac:spMkLst>
            <pc:docMk/>
            <pc:sldMk cId="3100150045" sldId="317"/>
            <ac:spMk id="7" creationId="{90FDDB09-9E72-8461-ACBD-99C5F316CCC3}"/>
          </ac:spMkLst>
        </pc:spChg>
      </pc:sldChg>
      <pc:sldChg chg="addSp delSp modSp new mod modTransition">
        <pc:chgData name="郁翔 許" userId="8b9a3f56f19e1918" providerId="LiveId" clId="{37B1DB91-5E3A-4F3E-91FB-964A537EC91F}" dt="2024-01-10T01:55:33.463" v="355" actId="165"/>
        <pc:sldMkLst>
          <pc:docMk/>
          <pc:sldMk cId="3519196213" sldId="318"/>
        </pc:sldMkLst>
        <pc:spChg chg="add mod">
          <ac:chgData name="郁翔 許" userId="8b9a3f56f19e1918" providerId="LiveId" clId="{37B1DB91-5E3A-4F3E-91FB-964A537EC91F}" dt="2024-01-10T01:51:22.715" v="337" actId="1076"/>
          <ac:spMkLst>
            <pc:docMk/>
            <pc:sldMk cId="3519196213" sldId="318"/>
            <ac:spMk id="2" creationId="{2626F92A-873B-8F09-91F5-23873A550C6F}"/>
          </ac:spMkLst>
        </pc:spChg>
        <pc:spChg chg="add mod">
          <ac:chgData name="郁翔 許" userId="8b9a3f56f19e1918" providerId="LiveId" clId="{37B1DB91-5E3A-4F3E-91FB-964A537EC91F}" dt="2024-01-10T01:51:22.715" v="337" actId="1076"/>
          <ac:spMkLst>
            <pc:docMk/>
            <pc:sldMk cId="3519196213" sldId="318"/>
            <ac:spMk id="3" creationId="{0E24C247-0E45-D651-116C-6C1CAF1AA2E3}"/>
          </ac:spMkLst>
        </pc:spChg>
        <pc:spChg chg="add mod">
          <ac:chgData name="郁翔 許" userId="8b9a3f56f19e1918" providerId="LiveId" clId="{37B1DB91-5E3A-4F3E-91FB-964A537EC91F}" dt="2024-01-10T01:51:22.715" v="337" actId="1076"/>
          <ac:spMkLst>
            <pc:docMk/>
            <pc:sldMk cId="3519196213" sldId="318"/>
            <ac:spMk id="4" creationId="{57AE8087-81A9-2650-88CA-468C581004F9}"/>
          </ac:spMkLst>
        </pc:spChg>
        <pc:spChg chg="add mod">
          <ac:chgData name="郁翔 許" userId="8b9a3f56f19e1918" providerId="LiveId" clId="{37B1DB91-5E3A-4F3E-91FB-964A537EC91F}" dt="2024-01-10T01:41:33.801" v="23"/>
          <ac:spMkLst>
            <pc:docMk/>
            <pc:sldMk cId="3519196213" sldId="318"/>
            <ac:spMk id="5" creationId="{C3D5A679-E9B7-E53B-919A-D344E03B6384}"/>
          </ac:spMkLst>
        </pc:spChg>
        <pc:spChg chg="add mod ord">
          <ac:chgData name="郁翔 許" userId="8b9a3f56f19e1918" providerId="LiveId" clId="{37B1DB91-5E3A-4F3E-91FB-964A537EC91F}" dt="2024-01-10T01:50:04.017" v="330" actId="167"/>
          <ac:spMkLst>
            <pc:docMk/>
            <pc:sldMk cId="3519196213" sldId="318"/>
            <ac:spMk id="6" creationId="{17A6369E-033F-D754-5F71-D596FB056FDC}"/>
          </ac:spMkLst>
        </pc:spChg>
        <pc:spChg chg="add mod topLvl">
          <ac:chgData name="郁翔 許" userId="8b9a3f56f19e1918" providerId="LiveId" clId="{37B1DB91-5E3A-4F3E-91FB-964A537EC91F}" dt="2024-01-10T01:55:33.463" v="355" actId="165"/>
          <ac:spMkLst>
            <pc:docMk/>
            <pc:sldMk cId="3519196213" sldId="318"/>
            <ac:spMk id="8" creationId="{7030D904-18D3-01CA-FCED-E2D86157DD7A}"/>
          </ac:spMkLst>
        </pc:spChg>
        <pc:spChg chg="add mod topLvl">
          <ac:chgData name="郁翔 許" userId="8b9a3f56f19e1918" providerId="LiveId" clId="{37B1DB91-5E3A-4F3E-91FB-964A537EC91F}" dt="2024-01-10T01:55:33.463" v="355" actId="165"/>
          <ac:spMkLst>
            <pc:docMk/>
            <pc:sldMk cId="3519196213" sldId="318"/>
            <ac:spMk id="10" creationId="{6C976DDB-660A-8FFC-2498-244E099CB6DF}"/>
          </ac:spMkLst>
        </pc:spChg>
        <pc:spChg chg="add mod topLvl">
          <ac:chgData name="郁翔 許" userId="8b9a3f56f19e1918" providerId="LiveId" clId="{37B1DB91-5E3A-4F3E-91FB-964A537EC91F}" dt="2024-01-10T01:55:33.463" v="355" actId="165"/>
          <ac:spMkLst>
            <pc:docMk/>
            <pc:sldMk cId="3519196213" sldId="318"/>
            <ac:spMk id="12" creationId="{77BF8B8E-AAE2-C44D-4E54-219106E579F1}"/>
          </ac:spMkLst>
        </pc:spChg>
        <pc:grpChg chg="add del mod">
          <ac:chgData name="郁翔 許" userId="8b9a3f56f19e1918" providerId="LiveId" clId="{37B1DB91-5E3A-4F3E-91FB-964A537EC91F}" dt="2024-01-10T01:55:33.463" v="355" actId="165"/>
          <ac:grpSpMkLst>
            <pc:docMk/>
            <pc:sldMk cId="3519196213" sldId="318"/>
            <ac:grpSpMk id="13" creationId="{99AFDDE5-8E2B-0FCA-1E93-9310C4B5AF68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319173-CD0B-C7F3-CA20-826916326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0F9AAF-70DB-373A-0F8F-AB568D653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3EE11D5-C06A-0C52-60EA-537670353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E2AFF9E-E4DE-26F8-79FE-8DE18356C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12872AC-8AFD-98AA-82BF-3714565C8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302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6BD190-728F-6CF2-7092-7D7FBF7D4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7EC4612-FB94-90C3-58CD-377773B3D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B057563-8DED-BDE4-4EBC-3912A8707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BAE5120-8886-CEF6-7A78-F15D99B0D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027EA4E-0B12-45FC-DEBE-A5F9C6F42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22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6C49C39-E932-B828-AC34-8451CA29AD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2F529C9-9273-0A46-C819-1F68941C4C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788F938-BCB2-8B53-2BCC-8B4EF8AB3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4D5E0-6DBE-6558-CC2C-6DEEDDF12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D5FE5E-70C0-3D50-CBE3-B79979528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5453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4D476C-6432-5452-A8F2-ED8AC6461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70108CB-E44C-DC78-B946-E3ACCCE0B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E70C78-D530-6AB5-15B1-ADFD7A70A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019DF3-5F7F-FA6A-D124-4F0AE6424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CCEC6C-DAEE-5DAD-C24C-CC28E77BF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0757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EB2F1D-4947-4AA1-8E35-A1F679E5D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24FBD80-C4B3-6786-7FF7-8BD7C94B0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1D8F382-38E5-3683-337B-D5707F37C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D90210A-B8BC-B90F-BEEA-8FCD8A52B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A60CBA-65B8-6362-F874-1685AC310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1792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D7078B-D0EA-8238-9992-B36B8CA70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ADB1AF4-931B-D692-79D9-51F44F6AF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0B94F73-C823-386F-0E6E-D9E4B32CA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AE5BFD1-EDA4-4DA5-91EC-BCCE9262C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8CC6CDC-6797-13C0-9989-CDB07E454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7EDC384-9DD8-7D3E-6B95-6A5F6CC60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5714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6CD3B1-2A8B-07FD-5DC9-08DA8B0EE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D854FF2-8287-8165-6440-4C6828C96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72E9E05-D5F8-07CB-CC85-72BE9FA67D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E5525B-253A-8453-3F25-2E97383187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951BF49-48E8-39E9-3D0F-0564743818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B826F9E-4AB1-23DC-2388-4E2F3F11E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3808316-ECAD-B04B-4C32-A3109CC00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B3F0184-A168-C498-84E0-566812A29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8489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C4BE46-CDA1-F343-E808-952698CC9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6255921-B99C-53E9-6E27-F5ABA84F9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303175C-BB82-0C3A-B99C-3C41912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A9238F2-69EF-ADE4-E61A-82C14D828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9674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C9154D6-95B4-0D43-4D28-F0C1FC34B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7D6CB19-2EFE-2EC4-0DC6-B4E9A1A79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6A7D03D-26C3-7662-D411-77CF590D4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5083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62B88B-E045-6BA1-FC89-F086A95C1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0402823-D137-858A-1B05-0757063ADE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036B3CE-8DE0-C721-732B-E181EC5B9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4FB8642-0114-D94F-6469-CBA78226D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9E2F78F-43E1-6601-9C99-754D1D666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6ECECA2-23AF-BE34-B391-29452F160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5599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4B6E26-7A86-9721-D580-F32C08B73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76EC107-68D6-0DDA-7EFF-640831786E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18767FD-496D-6503-57F9-44652DB08F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07E7387-FA2B-66D1-EC66-3C5FD136D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9A75728-C207-EDD3-83F0-5CA6A2C23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FF317C-6D50-3EBC-431A-CF8E9B27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5976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C07FED8-316D-B612-B47D-5CB81C926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DD1545B-21DC-9F25-0040-3543FAC96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4039AE-C915-4FCB-D66B-3B04CC2D60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68386-2F8E-49E0-8ECA-1E1B46B93D78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E7AA34-AC00-0C95-DF4C-67C7061A14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5A939DC-BA72-3342-2E41-B7A5B55FCC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20B52-1300-4E5E-BB68-894D116835A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48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6.png"/><Relationship Id="rId5" Type="http://schemas.openxmlformats.org/officeDocument/2006/relationships/image" Target="../media/image1.png"/><Relationship Id="rId4" Type="http://schemas.openxmlformats.org/officeDocument/2006/relationships/image" Target="../media/image25.jpe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julnazz/diabetes-health-indicators-dataset" TargetMode="External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olab.research.google.com/drive/1hqSjgFCxiA83bOe7-splkBEAi2BQwh8C?usp=sharing" TargetMode="External"/><Relationship Id="rId4" Type="http://schemas.openxmlformats.org/officeDocument/2006/relationships/hyperlink" Target="https://colab.research.google.com/drive/1usnZkIkFkotx3a53_Baq93bamtq_-6tO?usp=shari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usnZkIkFkotx3a53_Baq93bamtq_-6tO?usp=sharing" TargetMode="External"/><Relationship Id="rId2" Type="http://schemas.openxmlformats.org/officeDocument/2006/relationships/hyperlink" Target="https://www.kaggle.com/datasets/julnazz/diabetes-health-indicators-dataset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olab.research.google.com/drive/1hqSjgFCxiA83bOe7-splkBEAi2BQwh8C?usp=sharing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25.jpeg"/><Relationship Id="rId4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局部圓 10">
            <a:extLst>
              <a:ext uri="{FF2B5EF4-FFF2-40B4-BE49-F238E27FC236}">
                <a16:creationId xmlns:a16="http://schemas.microsoft.com/office/drawing/2014/main" id="{EB819692-C090-4BD2-0AE7-E426305D9547}"/>
              </a:ext>
            </a:extLst>
          </p:cNvPr>
          <p:cNvSpPr/>
          <p:nvPr/>
        </p:nvSpPr>
        <p:spPr>
          <a:xfrm>
            <a:off x="160268" y="0"/>
            <a:ext cx="6858000" cy="6858000"/>
          </a:xfrm>
          <a:prstGeom prst="pie">
            <a:avLst>
              <a:gd name="adj1" fmla="val 5405445"/>
              <a:gd name="adj2" fmla="val 16200000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2" name="局部圓 11">
            <a:extLst>
              <a:ext uri="{FF2B5EF4-FFF2-40B4-BE49-F238E27FC236}">
                <a16:creationId xmlns:a16="http://schemas.microsoft.com/office/drawing/2014/main" id="{492572E6-403B-00FE-6986-A89F1928DB37}"/>
              </a:ext>
            </a:extLst>
          </p:cNvPr>
          <p:cNvSpPr/>
          <p:nvPr/>
        </p:nvSpPr>
        <p:spPr>
          <a:xfrm>
            <a:off x="345154" y="198741"/>
            <a:ext cx="6460518" cy="6460518"/>
          </a:xfrm>
          <a:prstGeom prst="pie">
            <a:avLst>
              <a:gd name="adj1" fmla="val 5398785"/>
              <a:gd name="adj2" fmla="val 15991844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F64F12D-FD96-8118-43A1-0ECDA2CF24EB}"/>
              </a:ext>
            </a:extLst>
          </p:cNvPr>
          <p:cNvSpPr/>
          <p:nvPr/>
        </p:nvSpPr>
        <p:spPr>
          <a:xfrm>
            <a:off x="3417964" y="4098758"/>
            <a:ext cx="4155990" cy="2759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490ECDA-925F-9B23-F83C-E946B2726AF5}"/>
              </a:ext>
            </a:extLst>
          </p:cNvPr>
          <p:cNvSpPr/>
          <p:nvPr/>
        </p:nvSpPr>
        <p:spPr>
          <a:xfrm>
            <a:off x="3384664" y="232995"/>
            <a:ext cx="9306720" cy="405262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31DB020-7C27-2E85-8611-36539ED0A236}"/>
              </a:ext>
            </a:extLst>
          </p:cNvPr>
          <p:cNvSpPr/>
          <p:nvPr/>
        </p:nvSpPr>
        <p:spPr>
          <a:xfrm>
            <a:off x="3417964" y="148107"/>
            <a:ext cx="154300" cy="4099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609A51E-FBA9-45B7-7E4E-C270CDB7A239}"/>
              </a:ext>
            </a:extLst>
          </p:cNvPr>
          <p:cNvSpPr/>
          <p:nvPr/>
        </p:nvSpPr>
        <p:spPr>
          <a:xfrm>
            <a:off x="3417964" y="73818"/>
            <a:ext cx="8774035" cy="2557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1393F1A-C018-261D-21C0-6E386FB3EA46}"/>
              </a:ext>
            </a:extLst>
          </p:cNvPr>
          <p:cNvSpPr/>
          <p:nvPr/>
        </p:nvSpPr>
        <p:spPr>
          <a:xfrm>
            <a:off x="3589268" y="-538758"/>
            <a:ext cx="9306720" cy="459972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5BD5C465-BE31-59F0-4806-9FD796615F10}"/>
              </a:ext>
            </a:extLst>
          </p:cNvPr>
          <p:cNvGrpSpPr/>
          <p:nvPr/>
        </p:nvGrpSpPr>
        <p:grpSpPr>
          <a:xfrm>
            <a:off x="0" y="0"/>
            <a:ext cx="17456726" cy="6858000"/>
            <a:chOff x="0" y="0"/>
            <a:chExt cx="17456726" cy="6858000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505005DE-7916-A04D-D1F4-51F3009F811B}"/>
                </a:ext>
              </a:extLst>
            </p:cNvPr>
            <p:cNvSpPr/>
            <p:nvPr/>
          </p:nvSpPr>
          <p:spPr>
            <a:xfrm>
              <a:off x="0" y="0"/>
              <a:ext cx="4768096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1" name="等腰三角形 40">
              <a:extLst>
                <a:ext uri="{FF2B5EF4-FFF2-40B4-BE49-F238E27FC236}">
                  <a16:creationId xmlns:a16="http://schemas.microsoft.com/office/drawing/2014/main" id="{995FD1AB-742C-A6D6-8BDD-50F6A227D1C7}"/>
                </a:ext>
              </a:extLst>
            </p:cNvPr>
            <p:cNvSpPr/>
            <p:nvPr/>
          </p:nvSpPr>
          <p:spPr>
            <a:xfrm>
              <a:off x="4768095" y="0"/>
              <a:ext cx="12688631" cy="6858000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02655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平行四邊形 22">
            <a:extLst>
              <a:ext uri="{FF2B5EF4-FFF2-40B4-BE49-F238E27FC236}">
                <a16:creationId xmlns:a16="http://schemas.microsoft.com/office/drawing/2014/main" id="{1B8D64AB-5D1E-8587-2D68-86EAFEDAF0EA}"/>
              </a:ext>
            </a:extLst>
          </p:cNvPr>
          <p:cNvSpPr/>
          <p:nvPr/>
        </p:nvSpPr>
        <p:spPr>
          <a:xfrm flipH="1">
            <a:off x="-13432041" y="0"/>
            <a:ext cx="7917062" cy="6916997"/>
          </a:xfrm>
          <a:prstGeom prst="parallelogram">
            <a:avLst/>
          </a:prstGeom>
          <a:solidFill>
            <a:srgbClr val="2B2C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7" name="圖片 26">
            <a:extLst>
              <a:ext uri="{FF2B5EF4-FFF2-40B4-BE49-F238E27FC236}">
                <a16:creationId xmlns:a16="http://schemas.microsoft.com/office/drawing/2014/main" id="{04442DF3-79EA-076A-DD65-BC8EA2D94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610065" y="2871036"/>
            <a:ext cx="2570397" cy="36282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文字方塊 27">
            <a:extLst>
              <a:ext uri="{FF2B5EF4-FFF2-40B4-BE49-F238E27FC236}">
                <a16:creationId xmlns:a16="http://schemas.microsoft.com/office/drawing/2014/main" id="{054EFBF5-8A46-AF54-F6D3-55B29EDA0CC3}"/>
              </a:ext>
            </a:extLst>
          </p:cNvPr>
          <p:cNvSpPr txBox="1"/>
          <p:nvPr/>
        </p:nvSpPr>
        <p:spPr>
          <a:xfrm>
            <a:off x="-10581275" y="1575141"/>
            <a:ext cx="758282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能藉由問卷作簡易的評估，讓有風險的人能盡早做檢查及即時的治療</a:t>
            </a:r>
          </a:p>
        </p:txBody>
      </p:sp>
      <p:sp>
        <p:nvSpPr>
          <p:cNvPr id="13" name="平行四邊形 12">
            <a:extLst>
              <a:ext uri="{FF2B5EF4-FFF2-40B4-BE49-F238E27FC236}">
                <a16:creationId xmlns:a16="http://schemas.microsoft.com/office/drawing/2014/main" id="{A03DBCBD-1B5F-7445-1689-C0313003B503}"/>
              </a:ext>
            </a:extLst>
          </p:cNvPr>
          <p:cNvSpPr/>
          <p:nvPr/>
        </p:nvSpPr>
        <p:spPr>
          <a:xfrm flipH="1">
            <a:off x="3163683" y="29499"/>
            <a:ext cx="2720439" cy="860517"/>
          </a:xfrm>
          <a:prstGeom prst="parallelogram">
            <a:avLst/>
          </a:prstGeom>
          <a:noFill/>
          <a:ln w="57150">
            <a:solidFill>
              <a:srgbClr val="EF233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分類</a:t>
            </a:r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2972529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578262" y="1891404"/>
            <a:ext cx="2853633" cy="2853633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644858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FD833FC8-395B-14F8-F236-81C74E417B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9764048"/>
              </p:ext>
            </p:extLst>
          </p:nvPr>
        </p:nvGraphicFramePr>
        <p:xfrm>
          <a:off x="4944533" y="1891403"/>
          <a:ext cx="6669204" cy="3784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3106">
                  <a:extLst>
                    <a:ext uri="{9D8B030D-6E8A-4147-A177-3AD203B41FA5}">
                      <a16:colId xmlns:a16="http://schemas.microsoft.com/office/drawing/2014/main" val="800639407"/>
                    </a:ext>
                  </a:extLst>
                </a:gridCol>
                <a:gridCol w="2428049">
                  <a:extLst>
                    <a:ext uri="{9D8B030D-6E8A-4147-A177-3AD203B41FA5}">
                      <a16:colId xmlns:a16="http://schemas.microsoft.com/office/drawing/2014/main" val="1635928462"/>
                    </a:ext>
                  </a:extLst>
                </a:gridCol>
                <a:gridCol w="2428049">
                  <a:extLst>
                    <a:ext uri="{9D8B030D-6E8A-4147-A177-3AD203B41FA5}">
                      <a16:colId xmlns:a16="http://schemas.microsoft.com/office/drawing/2014/main" val="449213881"/>
                    </a:ext>
                  </a:extLst>
                </a:gridCol>
              </a:tblGrid>
              <a:tr h="126152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0" u="sng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數據型態</a:t>
                      </a:r>
                      <a:endParaRPr lang="en-US" altLang="zh-TW" sz="2400" b="0" u="sng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DATA TYPE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0" u="sng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監督式學習</a:t>
                      </a:r>
                      <a:endParaRPr lang="en-US" altLang="zh-TW" sz="2400" b="0" u="sng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SUPERVISED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u="sng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非監督式學習</a:t>
                      </a:r>
                      <a:endParaRPr lang="en-US" altLang="zh-TW" sz="2400" b="0" u="sng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UNSUPERVISED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7777752"/>
                  </a:ext>
                </a:extLst>
              </a:tr>
              <a:tr h="126152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0" u="sng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離散的</a:t>
                      </a:r>
                      <a:endParaRPr lang="en-US" altLang="zh-TW" sz="2400" b="0" u="sng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DISCRETE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分類</a:t>
                      </a:r>
                      <a:endParaRPr lang="en-US" altLang="zh-TW" sz="24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Classification</a:t>
                      </a:r>
                      <a:endParaRPr lang="zh-TW" altLang="en-US" sz="20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叢集</a:t>
                      </a:r>
                      <a:endParaRPr lang="en-US" altLang="zh-TW" sz="24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Clustering</a:t>
                      </a:r>
                      <a:endParaRPr lang="zh-TW" altLang="en-US" sz="20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6974776"/>
                  </a:ext>
                </a:extLst>
              </a:tr>
              <a:tr h="126152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0" u="sng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連續的</a:t>
                      </a:r>
                      <a:endParaRPr lang="en-US" altLang="zh-TW" sz="2400" b="0" u="sng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CONTINUOUS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迴歸</a:t>
                      </a:r>
                      <a:endParaRPr lang="en-US" altLang="zh-TW" sz="24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Regression</a:t>
                      </a:r>
                      <a:endParaRPr lang="zh-TW" altLang="en-US" sz="20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降維</a:t>
                      </a:r>
                      <a:endParaRPr lang="en-US" altLang="zh-TW" sz="24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Dimensionality Reduction</a:t>
                      </a:r>
                      <a:endParaRPr lang="zh-TW" altLang="en-US" sz="20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1914028"/>
                  </a:ext>
                </a:extLst>
              </a:tr>
            </a:tbl>
          </a:graphicData>
        </a:graphic>
      </p:graphicFrame>
      <p:pic>
        <p:nvPicPr>
          <p:cNvPr id="24" name="Picture 6" descr="Block - Super Mario Wiki, the Mario encyclopedia">
            <a:extLst>
              <a:ext uri="{FF2B5EF4-FFF2-40B4-BE49-F238E27FC236}">
                <a16:creationId xmlns:a16="http://schemas.microsoft.com/office/drawing/2014/main" id="{525DFE9B-7249-7331-AA56-CC9EFF0C7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664791" y="2172856"/>
            <a:ext cx="2512287" cy="2512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3CA964DC-58A6-7288-3D2A-92FE10DA8F2A}"/>
              </a:ext>
            </a:extLst>
          </p:cNvPr>
          <p:cNvSpPr txBox="1"/>
          <p:nvPr/>
        </p:nvSpPr>
        <p:spPr>
          <a:xfrm>
            <a:off x="-12768868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題目選擇</a:t>
            </a:r>
          </a:p>
        </p:txBody>
      </p:sp>
      <p:sp>
        <p:nvSpPr>
          <p:cNvPr id="26" name="平行四邊形 25">
            <a:extLst>
              <a:ext uri="{FF2B5EF4-FFF2-40B4-BE49-F238E27FC236}">
                <a16:creationId xmlns:a16="http://schemas.microsoft.com/office/drawing/2014/main" id="{1DB5246C-FBF5-C49E-9119-783B53AC2CD4}"/>
              </a:ext>
            </a:extLst>
          </p:cNvPr>
          <p:cNvSpPr/>
          <p:nvPr/>
        </p:nvSpPr>
        <p:spPr>
          <a:xfrm flipH="1">
            <a:off x="-9510300" y="181899"/>
            <a:ext cx="2720439" cy="860517"/>
          </a:xfrm>
          <a:prstGeom prst="parallelogram">
            <a:avLst/>
          </a:prstGeom>
          <a:noFill/>
          <a:ln w="5715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目的</a:t>
            </a:r>
          </a:p>
        </p:txBody>
      </p:sp>
      <p:sp>
        <p:nvSpPr>
          <p:cNvPr id="29" name="橢圓 28">
            <a:extLst>
              <a:ext uri="{FF2B5EF4-FFF2-40B4-BE49-F238E27FC236}">
                <a16:creationId xmlns:a16="http://schemas.microsoft.com/office/drawing/2014/main" id="{43A3757E-9C6F-691C-092B-418E75FF8310}"/>
              </a:ext>
            </a:extLst>
          </p:cNvPr>
          <p:cNvSpPr/>
          <p:nvPr/>
        </p:nvSpPr>
        <p:spPr>
          <a:xfrm>
            <a:off x="-1136469" y="8428680"/>
            <a:ext cx="11122717" cy="11122717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FF6B14F9-13CF-7A4E-E3A8-7DEF83BEF633}"/>
              </a:ext>
            </a:extLst>
          </p:cNvPr>
          <p:cNvSpPr/>
          <p:nvPr/>
        </p:nvSpPr>
        <p:spPr>
          <a:xfrm>
            <a:off x="7734300" y="13807916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0DE56238-B5A7-0C95-3D5C-6BBE1A8C7F9E}"/>
              </a:ext>
            </a:extLst>
          </p:cNvPr>
          <p:cNvSpPr/>
          <p:nvPr/>
        </p:nvSpPr>
        <p:spPr>
          <a:xfrm>
            <a:off x="7734300" y="13807916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32" name="矩形: 圓角 31">
            <a:extLst>
              <a:ext uri="{FF2B5EF4-FFF2-40B4-BE49-F238E27FC236}">
                <a16:creationId xmlns:a16="http://schemas.microsoft.com/office/drawing/2014/main" id="{7A227B8B-2889-3755-B8E9-AE78810EF57E}"/>
              </a:ext>
            </a:extLst>
          </p:cNvPr>
          <p:cNvSpPr/>
          <p:nvPr/>
        </p:nvSpPr>
        <p:spPr>
          <a:xfrm>
            <a:off x="7734300" y="13807916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</p:spTree>
    <p:extLst>
      <p:ext uri="{BB962C8B-B14F-4D97-AF65-F5344CB8AC3E}">
        <p14:creationId xmlns:p14="http://schemas.microsoft.com/office/powerpoint/2010/main" val="861347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橢圓 6">
            <a:extLst>
              <a:ext uri="{FF2B5EF4-FFF2-40B4-BE49-F238E27FC236}">
                <a16:creationId xmlns:a16="http://schemas.microsoft.com/office/drawing/2014/main" id="{30FC400D-A6BD-A74C-7E23-CB8390272084}"/>
              </a:ext>
            </a:extLst>
          </p:cNvPr>
          <p:cNvSpPr/>
          <p:nvPr/>
        </p:nvSpPr>
        <p:spPr>
          <a:xfrm>
            <a:off x="-1136469" y="2357026"/>
            <a:ext cx="11122717" cy="11122717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>
            <a:extLst>
              <a:ext uri="{FF2B5EF4-FFF2-40B4-BE49-F238E27FC236}">
                <a16:creationId xmlns:a16="http://schemas.microsoft.com/office/drawing/2014/main" id="{A03DBCBD-1B5F-7445-1689-C0313003B503}"/>
              </a:ext>
            </a:extLst>
          </p:cNvPr>
          <p:cNvSpPr/>
          <p:nvPr/>
        </p:nvSpPr>
        <p:spPr>
          <a:xfrm flipH="1">
            <a:off x="3163683" y="29499"/>
            <a:ext cx="2720439" cy="860517"/>
          </a:xfrm>
          <a:prstGeom prst="parallelogram">
            <a:avLst/>
          </a:prstGeom>
          <a:noFill/>
          <a:ln w="57150">
            <a:solidFill>
              <a:srgbClr val="EF233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分類</a:t>
            </a:r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2972529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578262" y="1891404"/>
            <a:ext cx="2853633" cy="2853633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644858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4747273" y="1891404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6257192" y="3586292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767111" y="5281181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70DCCA40-2EEE-3E67-EB51-07706584D5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179400"/>
              </p:ext>
            </p:extLst>
          </p:nvPr>
        </p:nvGraphicFramePr>
        <p:xfrm>
          <a:off x="20932918" y="1891403"/>
          <a:ext cx="6669204" cy="3784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3106">
                  <a:extLst>
                    <a:ext uri="{9D8B030D-6E8A-4147-A177-3AD203B41FA5}">
                      <a16:colId xmlns:a16="http://schemas.microsoft.com/office/drawing/2014/main" val="800639407"/>
                    </a:ext>
                  </a:extLst>
                </a:gridCol>
                <a:gridCol w="2428049">
                  <a:extLst>
                    <a:ext uri="{9D8B030D-6E8A-4147-A177-3AD203B41FA5}">
                      <a16:colId xmlns:a16="http://schemas.microsoft.com/office/drawing/2014/main" val="1635928462"/>
                    </a:ext>
                  </a:extLst>
                </a:gridCol>
                <a:gridCol w="2428049">
                  <a:extLst>
                    <a:ext uri="{9D8B030D-6E8A-4147-A177-3AD203B41FA5}">
                      <a16:colId xmlns:a16="http://schemas.microsoft.com/office/drawing/2014/main" val="449213881"/>
                    </a:ext>
                  </a:extLst>
                </a:gridCol>
              </a:tblGrid>
              <a:tr h="126152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0" u="sng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數據型態</a:t>
                      </a:r>
                      <a:endParaRPr lang="en-US" altLang="zh-TW" sz="2400" b="0" u="sng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DATA TYPE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0" u="sng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監督式學習</a:t>
                      </a:r>
                      <a:endParaRPr lang="en-US" altLang="zh-TW" sz="2400" b="0" u="sng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SUPERVISED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u="sng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非監督式學習</a:t>
                      </a:r>
                      <a:endParaRPr lang="en-US" altLang="zh-TW" sz="2400" b="0" u="sng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UNSUPERVISED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7777752"/>
                  </a:ext>
                </a:extLst>
              </a:tr>
              <a:tr h="126152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0" u="sng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離散的</a:t>
                      </a:r>
                      <a:endParaRPr lang="en-US" altLang="zh-TW" sz="2400" b="0" u="sng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DISCRETE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分類</a:t>
                      </a:r>
                      <a:endParaRPr lang="en-US" altLang="zh-TW" sz="24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Classification</a:t>
                      </a:r>
                      <a:endParaRPr lang="zh-TW" altLang="en-US" sz="20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叢集</a:t>
                      </a:r>
                      <a:endParaRPr lang="en-US" altLang="zh-TW" sz="24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Clustering</a:t>
                      </a:r>
                      <a:endParaRPr lang="zh-TW" altLang="en-US" sz="20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6974776"/>
                  </a:ext>
                </a:extLst>
              </a:tr>
              <a:tr h="126152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0" u="sng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連續的</a:t>
                      </a:r>
                      <a:endParaRPr lang="en-US" altLang="zh-TW" sz="2400" b="0" u="sng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CONTINUOUS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迴歸</a:t>
                      </a:r>
                      <a:endParaRPr lang="en-US" altLang="zh-TW" sz="24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Regression</a:t>
                      </a:r>
                      <a:endParaRPr lang="zh-TW" altLang="en-US" sz="20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降維</a:t>
                      </a:r>
                      <a:endParaRPr lang="en-US" altLang="zh-TW" sz="24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en-US" altLang="zh-TW" sz="20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Dimensionality Reduction</a:t>
                      </a:r>
                      <a:endParaRPr lang="zh-TW" altLang="en-US" sz="20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1914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8685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平行四邊形 16">
            <a:extLst>
              <a:ext uri="{FF2B5EF4-FFF2-40B4-BE49-F238E27FC236}">
                <a16:creationId xmlns:a16="http://schemas.microsoft.com/office/drawing/2014/main" id="{9DCE507E-B05A-16A7-07A2-B896D0928A90}"/>
              </a:ext>
            </a:extLst>
          </p:cNvPr>
          <p:cNvSpPr/>
          <p:nvPr/>
        </p:nvSpPr>
        <p:spPr>
          <a:xfrm flipH="1">
            <a:off x="-6162290" y="29499"/>
            <a:ext cx="2720439" cy="860517"/>
          </a:xfrm>
          <a:prstGeom prst="parallelogram">
            <a:avLst/>
          </a:prstGeom>
          <a:noFill/>
          <a:ln w="57150">
            <a:solidFill>
              <a:srgbClr val="EF233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分類</a:t>
            </a: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DF08FD-6499-0C4B-6178-7CD2E04B6FAA}"/>
              </a:ext>
            </a:extLst>
          </p:cNvPr>
          <p:cNvSpPr txBox="1"/>
          <p:nvPr/>
        </p:nvSpPr>
        <p:spPr>
          <a:xfrm>
            <a:off x="5244695" y="1547854"/>
            <a:ext cx="52690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共有</a:t>
            </a:r>
            <a:r>
              <a:rPr lang="en-US" altLang="zh-TW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</a:t>
            </a:r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種數據</a:t>
            </a:r>
            <a:endParaRPr lang="zh-TW" altLang="en-US" sz="36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C360F0BB-C09A-47CB-00F2-3714EE453958}"/>
              </a:ext>
            </a:extLst>
          </p:cNvPr>
          <p:cNvSpPr/>
          <p:nvPr/>
        </p:nvSpPr>
        <p:spPr>
          <a:xfrm>
            <a:off x="3975642" y="2423537"/>
            <a:ext cx="3692401" cy="3692401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40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比例分配</a:t>
            </a:r>
            <a:endParaRPr lang="en-US" altLang="zh-TW" sz="40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僅分類有無糖尿病症狀</a:t>
            </a:r>
            <a:endParaRPr lang="en-US" altLang="zh-TW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分別為</a:t>
            </a:r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 0,1)</a:t>
            </a:r>
          </a:p>
          <a:p>
            <a:pPr algn="ctr"/>
            <a:endParaRPr lang="zh-TW" altLang="en-US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53A3BA3F-8A6F-C95B-EF0F-8FFE20770EDC}"/>
              </a:ext>
            </a:extLst>
          </p:cNvPr>
          <p:cNvSpPr/>
          <p:nvPr/>
        </p:nvSpPr>
        <p:spPr>
          <a:xfrm>
            <a:off x="8090442" y="2423537"/>
            <a:ext cx="3692401" cy="3692401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三元狀態分布</a:t>
            </a:r>
            <a:endParaRPr lang="en-US" altLang="zh-TW" sz="40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包括得病的階段</a:t>
            </a:r>
            <a:endParaRPr lang="en-US" altLang="zh-TW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糖尿病前期、得病階段</a:t>
            </a:r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</a:p>
          <a:p>
            <a:pPr algn="ctr"/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分別為</a:t>
            </a:r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0,1,2)</a:t>
            </a:r>
            <a:endParaRPr lang="zh-TW" altLang="en-US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E818AE60-3A21-F5AA-6009-30EE9C7CC38B}"/>
              </a:ext>
            </a:extLst>
          </p:cNvPr>
          <p:cNvSpPr txBox="1"/>
          <p:nvPr/>
        </p:nvSpPr>
        <p:spPr>
          <a:xfrm>
            <a:off x="5257607" y="7245658"/>
            <a:ext cx="52690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共有</a:t>
            </a:r>
            <a:r>
              <a:rPr lang="en-US" altLang="zh-TW" sz="36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19</a:t>
            </a:r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種變數</a:t>
            </a:r>
            <a:endParaRPr lang="zh-TW" altLang="en-US" sz="36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DC7303C5-F384-5740-668F-EE2236C4BF56}"/>
              </a:ext>
            </a:extLst>
          </p:cNvPr>
          <p:cNvSpPr/>
          <p:nvPr/>
        </p:nvSpPr>
        <p:spPr>
          <a:xfrm>
            <a:off x="5683035" y="7107409"/>
            <a:ext cx="4453950" cy="3894796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48EFE521-55FB-FC8C-2F38-A57025A7A649}"/>
              </a:ext>
            </a:extLst>
          </p:cNvPr>
          <p:cNvSpPr txBox="1"/>
          <p:nvPr/>
        </p:nvSpPr>
        <p:spPr>
          <a:xfrm>
            <a:off x="6688709" y="7911960"/>
            <a:ext cx="2406889" cy="9233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TW" altLang="en-US" sz="54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原因型</a:t>
            </a:r>
          </a:p>
        </p:txBody>
      </p:sp>
    </p:spTree>
    <p:extLst>
      <p:ext uri="{BB962C8B-B14F-4D97-AF65-F5344CB8AC3E}">
        <p14:creationId xmlns:p14="http://schemas.microsoft.com/office/powerpoint/2010/main" val="2315046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DF08FD-6499-0C4B-6178-7CD2E04B6FAA}"/>
              </a:ext>
            </a:extLst>
          </p:cNvPr>
          <p:cNvSpPr txBox="1"/>
          <p:nvPr/>
        </p:nvSpPr>
        <p:spPr>
          <a:xfrm>
            <a:off x="5257607" y="1547854"/>
            <a:ext cx="52690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共有</a:t>
            </a:r>
            <a:r>
              <a:rPr lang="en-US" altLang="zh-TW" sz="36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19</a:t>
            </a:r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種變數</a:t>
            </a:r>
            <a:endParaRPr lang="zh-TW" altLang="en-US" sz="36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C360F0BB-C09A-47CB-00F2-3714EE453958}"/>
              </a:ext>
            </a:extLst>
          </p:cNvPr>
          <p:cNvSpPr/>
          <p:nvPr/>
        </p:nvSpPr>
        <p:spPr>
          <a:xfrm>
            <a:off x="13302522" y="2423537"/>
            <a:ext cx="3692401" cy="3692401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40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比例分配</a:t>
            </a:r>
            <a:endParaRPr lang="en-US" altLang="zh-TW" sz="40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僅分類有無糖尿病症狀</a:t>
            </a:r>
            <a:endParaRPr lang="en-US" altLang="zh-TW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分別為</a:t>
            </a:r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 0,1)</a:t>
            </a:r>
          </a:p>
          <a:p>
            <a:pPr algn="ctr"/>
            <a:endParaRPr lang="en-US" altLang="zh-TW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endParaRPr lang="zh-TW" altLang="en-US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53A3BA3F-8A6F-C95B-EF0F-8FFE20770EDC}"/>
              </a:ext>
            </a:extLst>
          </p:cNvPr>
          <p:cNvSpPr/>
          <p:nvPr/>
        </p:nvSpPr>
        <p:spPr>
          <a:xfrm>
            <a:off x="17417322" y="2423537"/>
            <a:ext cx="3692401" cy="3692401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三元狀態分布</a:t>
            </a:r>
            <a:endParaRPr lang="en-US" altLang="zh-TW" sz="40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包括得病的階段</a:t>
            </a:r>
            <a:endParaRPr lang="en-US" altLang="zh-TW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糖尿病前期、得病階段</a:t>
            </a:r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</a:p>
          <a:p>
            <a:pPr algn="ctr"/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分別為</a:t>
            </a:r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0,1,2)</a:t>
            </a:r>
            <a:endParaRPr lang="zh-TW" altLang="en-US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96582E41-350F-5FEA-F0EB-54A1B1604E77}"/>
              </a:ext>
            </a:extLst>
          </p:cNvPr>
          <p:cNvGrpSpPr/>
          <p:nvPr/>
        </p:nvGrpSpPr>
        <p:grpSpPr>
          <a:xfrm>
            <a:off x="5275617" y="3458498"/>
            <a:ext cx="5269094" cy="2677656"/>
            <a:chOff x="5546030" y="3263430"/>
            <a:chExt cx="5333426" cy="2677656"/>
          </a:xfrm>
        </p:grpSpPr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E2F581E8-4F21-3A71-F5BC-02439452146B}"/>
                </a:ext>
              </a:extLst>
            </p:cNvPr>
            <p:cNvSpPr txBox="1"/>
            <p:nvPr/>
          </p:nvSpPr>
          <p:spPr>
            <a:xfrm>
              <a:off x="5546030" y="3263430"/>
              <a:ext cx="2910360" cy="26776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1" algn="ctr" fontAlgn="base"/>
              <a:r>
                <a:rPr lang="zh-TW" altLang="en-US" sz="2800" b="0" i="0" u="none" strike="noStrike" dirty="0">
                  <a:solidFill>
                    <a:srgbClr val="00000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身體質量指數抽菸</a:t>
              </a:r>
              <a:endPara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pPr marL="457200" algn="ctr" rtl="0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800" b="0" i="0" u="none" strike="noStrike" dirty="0">
                  <a:solidFill>
                    <a:srgbClr val="00000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體力活動</a:t>
              </a:r>
              <a:endPara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pPr marL="457200" algn="ctr" rtl="0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800" b="0" i="0" u="none" strike="noStrike" dirty="0">
                  <a:solidFill>
                    <a:srgbClr val="00000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吃水果</a:t>
              </a:r>
              <a:endPara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pPr marL="457200" algn="ctr" rtl="0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800" b="0" i="0" u="none" strike="noStrike" dirty="0">
                  <a:solidFill>
                    <a:srgbClr val="00000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蔬菜</a:t>
              </a:r>
              <a:endPara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pPr marL="457200" algn="ctr" rtl="0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800" b="0" i="0" u="none" strike="noStrike" dirty="0">
                  <a:solidFill>
                    <a:srgbClr val="00000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健康保險</a:t>
              </a:r>
              <a:endPara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C1EFBBE8-A8FC-24B2-4C79-65531812A9D2}"/>
                </a:ext>
              </a:extLst>
            </p:cNvPr>
            <p:cNvSpPr txBox="1"/>
            <p:nvPr/>
          </p:nvSpPr>
          <p:spPr>
            <a:xfrm>
              <a:off x="7556392" y="3263430"/>
              <a:ext cx="3323064" cy="22467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algn="ctr" rtl="0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800" b="0" i="0" u="none" strike="noStrike" dirty="0">
                  <a:solidFill>
                    <a:srgbClr val="00000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經濟負擔</a:t>
              </a:r>
              <a:endPara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pPr marL="457200" algn="ctr" rtl="0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800" b="0" i="0" u="none" strike="noStrike" dirty="0">
                  <a:solidFill>
                    <a:srgbClr val="00000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性別</a:t>
              </a:r>
              <a:endPara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pPr marL="457200" algn="ctr" rtl="0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800" b="0" i="0" u="none" strike="noStrike" dirty="0">
                  <a:solidFill>
                    <a:srgbClr val="00000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年齡</a:t>
              </a:r>
              <a:endPara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pPr marL="457200" algn="ctr" rtl="0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800" b="0" i="0" u="none" strike="noStrike" dirty="0">
                  <a:solidFill>
                    <a:srgbClr val="00000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教育程度</a:t>
              </a:r>
              <a:endPara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pPr marL="457200" algn="ctr" rtl="0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800" b="0" i="0" u="none" strike="noStrike" dirty="0">
                  <a:solidFill>
                    <a:srgbClr val="00000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年收入等級</a:t>
              </a:r>
              <a:endParaRPr lang="zh-TW" altLang="en-US" dirty="0"/>
            </a:p>
          </p:txBody>
        </p:sp>
      </p:grp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B4FA2D00-B949-4F77-5540-FC708B44534B}"/>
              </a:ext>
            </a:extLst>
          </p:cNvPr>
          <p:cNvSpPr/>
          <p:nvPr/>
        </p:nvSpPr>
        <p:spPr>
          <a:xfrm>
            <a:off x="5683035" y="2675821"/>
            <a:ext cx="4453950" cy="3894796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BB7E94E-C1FC-B8A8-5956-60B7F91FDBEC}"/>
              </a:ext>
            </a:extLst>
          </p:cNvPr>
          <p:cNvSpPr txBox="1"/>
          <p:nvPr/>
        </p:nvSpPr>
        <p:spPr>
          <a:xfrm>
            <a:off x="6688709" y="2214156"/>
            <a:ext cx="2406889" cy="9233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TW" altLang="en-US" sz="54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原因型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D2CDC293-6CE0-AB25-A67E-EABE99D1F7DA}"/>
              </a:ext>
            </a:extLst>
          </p:cNvPr>
          <p:cNvSpPr txBox="1"/>
          <p:nvPr/>
        </p:nvSpPr>
        <p:spPr>
          <a:xfrm>
            <a:off x="14360376" y="1547854"/>
            <a:ext cx="52690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共有</a:t>
            </a:r>
            <a:r>
              <a:rPr lang="en-US" altLang="zh-TW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</a:t>
            </a:r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種數據</a:t>
            </a:r>
            <a:endParaRPr lang="zh-TW" altLang="en-US" sz="36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76683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39707236-30F1-1253-65AF-752AFAC83E77}"/>
              </a:ext>
            </a:extLst>
          </p:cNvPr>
          <p:cNvSpPr/>
          <p:nvPr/>
        </p:nvSpPr>
        <p:spPr>
          <a:xfrm>
            <a:off x="5688681" y="2653281"/>
            <a:ext cx="4453950" cy="4021066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DF08FD-6499-0C4B-6178-7CD2E04B6FAA}"/>
              </a:ext>
            </a:extLst>
          </p:cNvPr>
          <p:cNvSpPr txBox="1"/>
          <p:nvPr/>
        </p:nvSpPr>
        <p:spPr>
          <a:xfrm>
            <a:off x="5257607" y="1547854"/>
            <a:ext cx="52690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共有</a:t>
            </a:r>
            <a:r>
              <a:rPr lang="en-US" altLang="zh-TW" sz="36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19</a:t>
            </a:r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種變數</a:t>
            </a:r>
            <a:endParaRPr lang="zh-TW" altLang="en-US" sz="36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BB7E94E-C1FC-B8A8-5956-60B7F91FDBEC}"/>
              </a:ext>
            </a:extLst>
          </p:cNvPr>
          <p:cNvSpPr txBox="1"/>
          <p:nvPr/>
        </p:nvSpPr>
        <p:spPr>
          <a:xfrm>
            <a:off x="6688710" y="2214156"/>
            <a:ext cx="2406889" cy="9233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TW" altLang="en-US" sz="54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結果型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E2F581E8-4F21-3A71-F5BC-02439452146B}"/>
              </a:ext>
            </a:extLst>
          </p:cNvPr>
          <p:cNvSpPr txBox="1"/>
          <p:nvPr/>
        </p:nvSpPr>
        <p:spPr>
          <a:xfrm>
            <a:off x="5649492" y="3157457"/>
            <a:ext cx="383799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高血壓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高膽固醇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中風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心臟疾病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整體健康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心理健康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身體健康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走路或爬樓梯困難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A4EF72D6-59F5-D547-04F0-3F0CE1098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3243" y="719689"/>
            <a:ext cx="4995943" cy="270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>
            <a:extLst>
              <a:ext uri="{FF2B5EF4-FFF2-40B4-BE49-F238E27FC236}">
                <a16:creationId xmlns:a16="http://schemas.microsoft.com/office/drawing/2014/main" id="{0D0251F9-5BF8-FC86-1583-82C81B2C2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1682" y="4177528"/>
            <a:ext cx="4995943" cy="2680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99BBA24C-3FA2-DBA5-1138-8802A0713A1E}"/>
              </a:ext>
            </a:extLst>
          </p:cNvPr>
          <p:cNvSpPr txBox="1"/>
          <p:nvPr/>
        </p:nvSpPr>
        <p:spPr>
          <a:xfrm>
            <a:off x="12575705" y="3778073"/>
            <a:ext cx="27891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AD884E2-619B-92BA-A668-483BF93E2AC7}"/>
              </a:ext>
            </a:extLst>
          </p:cNvPr>
          <p:cNvSpPr txBox="1"/>
          <p:nvPr/>
        </p:nvSpPr>
        <p:spPr>
          <a:xfrm>
            <a:off x="12575705" y="363194"/>
            <a:ext cx="27891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C6BE4B06-68FB-2C8A-E7B4-E0CC0DB37A1F}"/>
              </a:ext>
            </a:extLst>
          </p:cNvPr>
          <p:cNvSpPr txBox="1"/>
          <p:nvPr/>
        </p:nvSpPr>
        <p:spPr>
          <a:xfrm>
            <a:off x="4041102" y="7210338"/>
            <a:ext cx="2789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6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得病人數</a:t>
            </a:r>
          </a:p>
        </p:txBody>
      </p:sp>
    </p:spTree>
    <p:extLst>
      <p:ext uri="{BB962C8B-B14F-4D97-AF65-F5344CB8AC3E}">
        <p14:creationId xmlns:p14="http://schemas.microsoft.com/office/powerpoint/2010/main" val="2454053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DF08FD-6499-0C4B-6178-7CD2E04B6FAA}"/>
              </a:ext>
            </a:extLst>
          </p:cNvPr>
          <p:cNvSpPr txBox="1"/>
          <p:nvPr/>
        </p:nvSpPr>
        <p:spPr>
          <a:xfrm>
            <a:off x="4041102" y="3174943"/>
            <a:ext cx="2789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6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得病人數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6A7DB1B-0E9A-200D-22B3-3FC369D01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7618" y="719689"/>
            <a:ext cx="4995943" cy="270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0C6EE62-4CEC-F06D-D0EE-C0D08EBF0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6057" y="4177528"/>
            <a:ext cx="4995943" cy="2680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01B043EF-C24F-7EFE-03B5-5A241C432195}"/>
              </a:ext>
            </a:extLst>
          </p:cNvPr>
          <p:cNvSpPr txBox="1"/>
          <p:nvPr/>
        </p:nvSpPr>
        <p:spPr>
          <a:xfrm>
            <a:off x="7270080" y="3778073"/>
            <a:ext cx="27891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175820D-5050-F687-C530-57D03AF551F5}"/>
              </a:ext>
            </a:extLst>
          </p:cNvPr>
          <p:cNvSpPr txBox="1"/>
          <p:nvPr/>
        </p:nvSpPr>
        <p:spPr>
          <a:xfrm>
            <a:off x="7270080" y="363194"/>
            <a:ext cx="27891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2BE3B5F4-5250-2B70-5E25-9B09E6F977F3}"/>
              </a:ext>
            </a:extLst>
          </p:cNvPr>
          <p:cNvSpPr/>
          <p:nvPr/>
        </p:nvSpPr>
        <p:spPr>
          <a:xfrm>
            <a:off x="5688681" y="-11085742"/>
            <a:ext cx="4453950" cy="4021066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1C10E6D-62AA-D066-DD27-4DE5EE207851}"/>
              </a:ext>
            </a:extLst>
          </p:cNvPr>
          <p:cNvSpPr txBox="1"/>
          <p:nvPr/>
        </p:nvSpPr>
        <p:spPr>
          <a:xfrm>
            <a:off x="5257607" y="-11342969"/>
            <a:ext cx="52690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共有</a:t>
            </a:r>
            <a:r>
              <a:rPr lang="en-US" altLang="zh-TW" sz="36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19</a:t>
            </a:r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種變數</a:t>
            </a:r>
            <a:endParaRPr lang="zh-TW" altLang="en-US" sz="36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F1752A73-26A5-3A08-691F-1F811C6211CC}"/>
              </a:ext>
            </a:extLst>
          </p:cNvPr>
          <p:cNvSpPr txBox="1"/>
          <p:nvPr/>
        </p:nvSpPr>
        <p:spPr>
          <a:xfrm>
            <a:off x="6688710" y="-10676667"/>
            <a:ext cx="2406889" cy="9233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TW" altLang="en-US" sz="54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結果型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355DD87-E13A-D954-629E-CEEB0A747165}"/>
              </a:ext>
            </a:extLst>
          </p:cNvPr>
          <p:cNvSpPr txBox="1"/>
          <p:nvPr/>
        </p:nvSpPr>
        <p:spPr>
          <a:xfrm>
            <a:off x="5649492" y="-10581566"/>
            <a:ext cx="383799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高血壓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高膽固醇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中風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心臟疾病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整體健康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心理健康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身體健康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走路或爬樓梯困難</a:t>
            </a:r>
            <a:endParaRPr lang="zh-TW" altLang="en-US" sz="2800" b="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67085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DF08FD-6499-0C4B-6178-7CD2E04B6FAA}"/>
              </a:ext>
            </a:extLst>
          </p:cNvPr>
          <p:cNvSpPr txBox="1"/>
          <p:nvPr/>
        </p:nvSpPr>
        <p:spPr>
          <a:xfrm>
            <a:off x="5430411" y="749903"/>
            <a:ext cx="609578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非二元分類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年齡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BA35914-D322-5AE5-7A70-E116517DC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026" y="1500199"/>
            <a:ext cx="6594550" cy="3450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04E32736-B164-9E8A-96D2-A492D44F9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7405" y="7238834"/>
            <a:ext cx="5699759" cy="3118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F55D4F56-48B7-872E-8BB3-FE0587BB2BB2}"/>
              </a:ext>
            </a:extLst>
          </p:cNvPr>
          <p:cNvSpPr txBox="1"/>
          <p:nvPr/>
        </p:nvSpPr>
        <p:spPr>
          <a:xfrm>
            <a:off x="5628421" y="5301505"/>
            <a:ext cx="5699759" cy="1055608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D9042A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plt.figure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figsize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=(20, 10))</a:t>
            </a:r>
          </a:p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sns.countplot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(x =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df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['Age'] , hue=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df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['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Diabetes_binary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'])</a:t>
            </a:r>
          </a:p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plt.title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('Distribution of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Diabetes_binary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')</a:t>
            </a:r>
          </a:p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plt.show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()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B72214E-FB52-DC4F-CEDA-2143CC541AD9}"/>
              </a:ext>
            </a:extLst>
          </p:cNvPr>
          <p:cNvSpPr txBox="1"/>
          <p:nvPr/>
        </p:nvSpPr>
        <p:spPr>
          <a:xfrm>
            <a:off x="4041102" y="-4126998"/>
            <a:ext cx="2789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6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得病人數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298E174-AEB7-F496-4185-1D51ECAEF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7618" y="-6582252"/>
            <a:ext cx="4995943" cy="270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>
            <a:extLst>
              <a:ext uri="{FF2B5EF4-FFF2-40B4-BE49-F238E27FC236}">
                <a16:creationId xmlns:a16="http://schemas.microsoft.com/office/drawing/2014/main" id="{F152BF3C-3513-A556-73A5-7BDD3A5DB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6057" y="-6116686"/>
            <a:ext cx="4995943" cy="2680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396BB5BD-6599-2DD9-FCDB-9A22FA2F96DA}"/>
              </a:ext>
            </a:extLst>
          </p:cNvPr>
          <p:cNvSpPr txBox="1"/>
          <p:nvPr/>
        </p:nvSpPr>
        <p:spPr>
          <a:xfrm>
            <a:off x="7270080" y="-6450061"/>
            <a:ext cx="27891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6A2C9982-6CEF-44A1-70D9-912532E32CED}"/>
              </a:ext>
            </a:extLst>
          </p:cNvPr>
          <p:cNvSpPr txBox="1"/>
          <p:nvPr/>
        </p:nvSpPr>
        <p:spPr>
          <a:xfrm>
            <a:off x="7270080" y="-6938747"/>
            <a:ext cx="27891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02316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DF08FD-6499-0C4B-6178-7CD2E04B6FAA}"/>
              </a:ext>
            </a:extLst>
          </p:cNvPr>
          <p:cNvSpPr txBox="1"/>
          <p:nvPr/>
        </p:nvSpPr>
        <p:spPr>
          <a:xfrm>
            <a:off x="5430411" y="749903"/>
            <a:ext cx="609578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非二元分類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年齡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04E32736-B164-9E8A-96D2-A492D44F9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8123" y="1401648"/>
            <a:ext cx="6613222" cy="361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F55D4F56-48B7-872E-8BB3-FE0587BB2BB2}"/>
              </a:ext>
            </a:extLst>
          </p:cNvPr>
          <p:cNvSpPr txBox="1"/>
          <p:nvPr/>
        </p:nvSpPr>
        <p:spPr>
          <a:xfrm>
            <a:off x="5628421" y="5301505"/>
            <a:ext cx="5699759" cy="1055608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D9042A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plt.figure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figsize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=(10, 5))</a:t>
            </a:r>
          </a:p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sns.countplot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(x =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df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['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Diabetes_binary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'] , hue=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df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['Age'])</a:t>
            </a:r>
          </a:p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plt.title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('Distribution of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Diabetes_binary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')</a:t>
            </a:r>
          </a:p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plt.show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566165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ECB33C8-128D-9410-66B2-096D20A2D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897" y="1273123"/>
            <a:ext cx="5236805" cy="3929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DF08FD-6499-0C4B-6178-7CD2E04B6FAA}"/>
              </a:ext>
            </a:extLst>
          </p:cNvPr>
          <p:cNvSpPr txBox="1"/>
          <p:nvPr/>
        </p:nvSpPr>
        <p:spPr>
          <a:xfrm>
            <a:off x="5243372" y="749903"/>
            <a:ext cx="6469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二元分類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健康保險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F55D4F56-48B7-872E-8BB3-FE0587BB2BB2}"/>
              </a:ext>
            </a:extLst>
          </p:cNvPr>
          <p:cNvSpPr txBox="1"/>
          <p:nvPr/>
        </p:nvSpPr>
        <p:spPr>
          <a:xfrm>
            <a:off x="5289620" y="5301505"/>
            <a:ext cx="6377357" cy="1055608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D9042A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#AnyHealthcare</a:t>
            </a:r>
            <a:r>
              <a:rPr lang="zh-TW" altLang="en-US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對糖尿病的分布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temp2=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pd.crosstab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df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['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AnyHealthcare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'],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df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['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Diabetes_binary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'])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temp2.plot(kind='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bar',stacked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=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True,color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=['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blue','orange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'],grid=False)</a:t>
            </a:r>
          </a:p>
        </p:txBody>
      </p:sp>
    </p:spTree>
    <p:extLst>
      <p:ext uri="{BB962C8B-B14F-4D97-AF65-F5344CB8AC3E}">
        <p14:creationId xmlns:p14="http://schemas.microsoft.com/office/powerpoint/2010/main" val="1110157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DF08FD-6499-0C4B-6178-7CD2E04B6FAA}"/>
              </a:ext>
            </a:extLst>
          </p:cNvPr>
          <p:cNvSpPr txBox="1"/>
          <p:nvPr/>
        </p:nvSpPr>
        <p:spPr>
          <a:xfrm>
            <a:off x="5243372" y="749903"/>
            <a:ext cx="6469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二元分類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健康保險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F55D4F56-48B7-872E-8BB3-FE0587BB2BB2}"/>
              </a:ext>
            </a:extLst>
          </p:cNvPr>
          <p:cNvSpPr txBox="1"/>
          <p:nvPr/>
        </p:nvSpPr>
        <p:spPr>
          <a:xfrm>
            <a:off x="5289620" y="4570052"/>
            <a:ext cx="6377357" cy="1293971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D9042A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#AnyHealthcare</a:t>
            </a:r>
            <a:r>
              <a:rPr lang="zh-TW" altLang="en-US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對糖尿病的分布比率</a:t>
            </a:r>
            <a:endParaRPr lang="en-US" altLang="zh-TW" sz="1400" b="0" dirty="0">
              <a:solidFill>
                <a:srgbClr val="2B2C43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temp_14=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pd.crosstab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df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['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Diabetes_binary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’],</a:t>
            </a:r>
          </a:p>
          <a:p>
            <a:r>
              <a:rPr lang="en-US" altLang="zh-TW" sz="1400" dirty="0">
                <a:solidFill>
                  <a:srgbClr val="2B2C43"/>
                </a:solidFill>
                <a:latin typeface="Arial Black" panose="020B0A04020102020204" pitchFamily="34" charset="0"/>
              </a:rPr>
              <a:t>		</a:t>
            </a:r>
            <a:r>
              <a:rPr lang="zh-TW" altLang="en-US" sz="1400" dirty="0">
                <a:solidFill>
                  <a:srgbClr val="2B2C43"/>
                </a:solidFill>
                <a:latin typeface="Arial Black" panose="020B0A04020102020204" pitchFamily="34" charset="0"/>
              </a:rPr>
              <a:t>    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df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['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AnyHealthcare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’],</a:t>
            </a:r>
          </a:p>
          <a:p>
            <a:r>
              <a:rPr lang="en-US" altLang="zh-TW" sz="1400" dirty="0">
                <a:solidFill>
                  <a:srgbClr val="2B2C43"/>
                </a:solidFill>
                <a:latin typeface="Arial Black" panose="020B0A04020102020204" pitchFamily="34" charset="0"/>
              </a:rPr>
              <a:t>		</a:t>
            </a:r>
            <a:r>
              <a:rPr lang="zh-TW" altLang="en-US" sz="1400" dirty="0">
                <a:solidFill>
                  <a:srgbClr val="2B2C43"/>
                </a:solidFill>
                <a:latin typeface="Arial Black" panose="020B0A04020102020204" pitchFamily="34" charset="0"/>
              </a:rPr>
              <a:t>    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normalize='columns')*100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temp_14</a:t>
            </a:r>
          </a:p>
        </p:txBody>
      </p:sp>
      <p:pic>
        <p:nvPicPr>
          <p:cNvPr id="13" name="圖片 12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196BBE4A-E3FC-91DA-7135-5A82397A4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589" y="1691579"/>
            <a:ext cx="5717418" cy="2460016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EA3E7A14-1AD9-D50D-DDC4-93B421A85713}"/>
              </a:ext>
            </a:extLst>
          </p:cNvPr>
          <p:cNvSpPr txBox="1"/>
          <p:nvPr/>
        </p:nvSpPr>
        <p:spPr>
          <a:xfrm>
            <a:off x="5289620" y="6996219"/>
            <a:ext cx="6377357" cy="2962513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D9042A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#AnyHealthcare</a:t>
            </a:r>
          </a:p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listz_co.shape</a:t>
            </a:r>
            <a:endParaRPr lang="en-US" altLang="zh-TW" sz="1400" b="0" dirty="0">
              <a:solidFill>
                <a:srgbClr val="2B2C43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count_hbp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 = 0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for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 in range(67136):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if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listz_co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][0] ==1: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  if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listz_co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][12]==1: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   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count_hbp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+=1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if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listz_co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][0]==0: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  if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listz_co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][12]==0: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   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count_hbp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+=1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print(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count_hbp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)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print(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count_hbp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/67136)</a:t>
            </a:r>
          </a:p>
        </p:txBody>
      </p:sp>
    </p:spTree>
    <p:extLst>
      <p:ext uri="{BB962C8B-B14F-4D97-AF65-F5344CB8AC3E}">
        <p14:creationId xmlns:p14="http://schemas.microsoft.com/office/powerpoint/2010/main" val="313057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局部圓 10">
            <a:extLst>
              <a:ext uri="{FF2B5EF4-FFF2-40B4-BE49-F238E27FC236}">
                <a16:creationId xmlns:a16="http://schemas.microsoft.com/office/drawing/2014/main" id="{EB819692-C090-4BD2-0AE7-E426305D9547}"/>
              </a:ext>
            </a:extLst>
          </p:cNvPr>
          <p:cNvSpPr/>
          <p:nvPr/>
        </p:nvSpPr>
        <p:spPr>
          <a:xfrm>
            <a:off x="160268" y="0"/>
            <a:ext cx="6858000" cy="6858000"/>
          </a:xfrm>
          <a:prstGeom prst="pie">
            <a:avLst>
              <a:gd name="adj1" fmla="val 5405445"/>
              <a:gd name="adj2" fmla="val 16200000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2" name="局部圓 11">
            <a:extLst>
              <a:ext uri="{FF2B5EF4-FFF2-40B4-BE49-F238E27FC236}">
                <a16:creationId xmlns:a16="http://schemas.microsoft.com/office/drawing/2014/main" id="{492572E6-403B-00FE-6986-A89F1928DB37}"/>
              </a:ext>
            </a:extLst>
          </p:cNvPr>
          <p:cNvSpPr/>
          <p:nvPr/>
        </p:nvSpPr>
        <p:spPr>
          <a:xfrm>
            <a:off x="345154" y="198741"/>
            <a:ext cx="6460518" cy="6460518"/>
          </a:xfrm>
          <a:prstGeom prst="pie">
            <a:avLst>
              <a:gd name="adj1" fmla="val 5398785"/>
              <a:gd name="adj2" fmla="val 15991844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F64F12D-FD96-8118-43A1-0ECDA2CF24EB}"/>
              </a:ext>
            </a:extLst>
          </p:cNvPr>
          <p:cNvSpPr/>
          <p:nvPr/>
        </p:nvSpPr>
        <p:spPr>
          <a:xfrm>
            <a:off x="3417964" y="4098758"/>
            <a:ext cx="4155990" cy="2759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490ECDA-925F-9B23-F83C-E946B2726AF5}"/>
              </a:ext>
            </a:extLst>
          </p:cNvPr>
          <p:cNvSpPr/>
          <p:nvPr/>
        </p:nvSpPr>
        <p:spPr>
          <a:xfrm>
            <a:off x="3384664" y="232995"/>
            <a:ext cx="9306720" cy="405262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31DB020-7C27-2E85-8611-36539ED0A236}"/>
              </a:ext>
            </a:extLst>
          </p:cNvPr>
          <p:cNvSpPr/>
          <p:nvPr/>
        </p:nvSpPr>
        <p:spPr>
          <a:xfrm>
            <a:off x="3417964" y="148107"/>
            <a:ext cx="154300" cy="4099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609A51E-FBA9-45B7-7E4E-C270CDB7A239}"/>
              </a:ext>
            </a:extLst>
          </p:cNvPr>
          <p:cNvSpPr/>
          <p:nvPr/>
        </p:nvSpPr>
        <p:spPr>
          <a:xfrm>
            <a:off x="3417964" y="73818"/>
            <a:ext cx="8774035" cy="2557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1393F1A-C018-261D-21C0-6E386FB3EA46}"/>
              </a:ext>
            </a:extLst>
          </p:cNvPr>
          <p:cNvSpPr/>
          <p:nvPr/>
        </p:nvSpPr>
        <p:spPr>
          <a:xfrm>
            <a:off x="3589268" y="-538758"/>
            <a:ext cx="9306720" cy="459972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BAE12610-E581-A225-7421-1274055FA582}"/>
              </a:ext>
            </a:extLst>
          </p:cNvPr>
          <p:cNvSpPr txBox="1"/>
          <p:nvPr/>
        </p:nvSpPr>
        <p:spPr>
          <a:xfrm>
            <a:off x="3925412" y="2059899"/>
            <a:ext cx="7259217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0" u="sng" dirty="0">
                <a:solidFill>
                  <a:srgbClr val="2B2C43"/>
                </a:solidFill>
                <a:latin typeface="Arial Black" panose="020B0A04020102020204" pitchFamily="34" charset="0"/>
              </a:rPr>
              <a:t>DIABETES</a:t>
            </a:r>
            <a:r>
              <a:rPr lang="en-US" altLang="zh-TW" sz="7200" u="sng" dirty="0">
                <a:solidFill>
                  <a:srgbClr val="2B2C43"/>
                </a:solidFill>
                <a:latin typeface="Arial Black" panose="020B0A04020102020204" pitchFamily="34" charset="0"/>
              </a:rPr>
              <a:t> </a:t>
            </a:r>
            <a:r>
              <a:rPr lang="en-US" altLang="zh-TW" sz="4400" dirty="0">
                <a:solidFill>
                  <a:srgbClr val="2B2C43"/>
                </a:solidFill>
                <a:latin typeface="Arial Black" panose="020B0A04020102020204" pitchFamily="34" charset="0"/>
              </a:rPr>
              <a:t>HEALTH INDICATORS</a:t>
            </a:r>
            <a:endParaRPr lang="zh-TW" altLang="en-US" sz="4400" dirty="0">
              <a:solidFill>
                <a:srgbClr val="2B2C43"/>
              </a:solidFill>
              <a:latin typeface="Arial Black" panose="020B0A04020102020204" pitchFamily="34" charset="0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7A1AA2B6-CFBB-71B4-BFE5-6C4ED08A17C9}"/>
              </a:ext>
            </a:extLst>
          </p:cNvPr>
          <p:cNvSpPr txBox="1"/>
          <p:nvPr/>
        </p:nvSpPr>
        <p:spPr>
          <a:xfrm>
            <a:off x="3925412" y="4481379"/>
            <a:ext cx="7259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機器學習概論</a:t>
            </a:r>
            <a:r>
              <a:rPr lang="en-US" altLang="zh-TW" sz="36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36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第五組</a:t>
            </a:r>
            <a:r>
              <a:rPr lang="en-US" altLang="zh-TW" sz="36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36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40" name="手繪多邊形: 圖案 39">
            <a:extLst>
              <a:ext uri="{FF2B5EF4-FFF2-40B4-BE49-F238E27FC236}">
                <a16:creationId xmlns:a16="http://schemas.microsoft.com/office/drawing/2014/main" id="{0F68FCAF-E849-D3B3-7528-B9AF3D1E92CA}"/>
              </a:ext>
            </a:extLst>
          </p:cNvPr>
          <p:cNvSpPr/>
          <p:nvPr/>
        </p:nvSpPr>
        <p:spPr>
          <a:xfrm rot="13500000">
            <a:off x="1951147" y="2761327"/>
            <a:ext cx="366966" cy="2972510"/>
          </a:xfrm>
          <a:custGeom>
            <a:avLst/>
            <a:gdLst>
              <a:gd name="connsiteX0" fmla="*/ 200526 w 401066"/>
              <a:gd name="connsiteY0" fmla="*/ 0 h 3248728"/>
              <a:gd name="connsiteX1" fmla="*/ 399855 w 401066"/>
              <a:gd name="connsiteY1" fmla="*/ 3027375 h 3248728"/>
              <a:gd name="connsiteX2" fmla="*/ 401066 w 401066"/>
              <a:gd name="connsiteY2" fmla="*/ 3034455 h 3248728"/>
              <a:gd name="connsiteX3" fmla="*/ 400825 w 401066"/>
              <a:gd name="connsiteY3" fmla="*/ 3042108 h 3248728"/>
              <a:gd name="connsiteX4" fmla="*/ 401051 w 401066"/>
              <a:gd name="connsiteY4" fmla="*/ 3045542 h 3248728"/>
              <a:gd name="connsiteX5" fmla="*/ 400717 w 401066"/>
              <a:gd name="connsiteY5" fmla="*/ 3045542 h 3248728"/>
              <a:gd name="connsiteX6" fmla="*/ 399787 w 401066"/>
              <a:gd name="connsiteY6" fmla="*/ 3075038 h 3248728"/>
              <a:gd name="connsiteX7" fmla="*/ 214904 w 401066"/>
              <a:gd name="connsiteY7" fmla="*/ 3248244 h 3248728"/>
              <a:gd name="connsiteX8" fmla="*/ 1115 w 401066"/>
              <a:gd name="connsiteY8" fmla="*/ 3062082 h 3248728"/>
              <a:gd name="connsiteX9" fmla="*/ 1636 w 401066"/>
              <a:gd name="connsiteY9" fmla="*/ 3045542 h 3248728"/>
              <a:gd name="connsiteX10" fmla="*/ 0 w 401066"/>
              <a:gd name="connsiteY10" fmla="*/ 3045542 h 3248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1066" h="3248728">
                <a:moveTo>
                  <a:pt x="200526" y="0"/>
                </a:moveTo>
                <a:lnTo>
                  <a:pt x="399855" y="3027375"/>
                </a:lnTo>
                <a:lnTo>
                  <a:pt x="401066" y="3034455"/>
                </a:lnTo>
                <a:lnTo>
                  <a:pt x="400825" y="3042108"/>
                </a:lnTo>
                <a:lnTo>
                  <a:pt x="401051" y="3045542"/>
                </a:lnTo>
                <a:lnTo>
                  <a:pt x="400717" y="3045542"/>
                </a:lnTo>
                <a:lnTo>
                  <a:pt x="399787" y="3075038"/>
                </a:lnTo>
                <a:cubicBezTo>
                  <a:pt x="387435" y="3167452"/>
                  <a:pt x="311542" y="3241569"/>
                  <a:pt x="214904" y="3248244"/>
                </a:cubicBezTo>
                <a:cubicBezTo>
                  <a:pt x="104460" y="3255873"/>
                  <a:pt x="8744" y="3172526"/>
                  <a:pt x="1115" y="3062082"/>
                </a:cubicBezTo>
                <a:lnTo>
                  <a:pt x="1636" y="3045542"/>
                </a:lnTo>
                <a:lnTo>
                  <a:pt x="0" y="3045542"/>
                </a:lnTo>
                <a:close/>
              </a:path>
            </a:pathLst>
          </a:custGeom>
          <a:solidFill>
            <a:srgbClr val="2B2C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D5551630-BF62-0912-9A59-842AEBAF02CB}"/>
              </a:ext>
            </a:extLst>
          </p:cNvPr>
          <p:cNvGrpSpPr/>
          <p:nvPr/>
        </p:nvGrpSpPr>
        <p:grpSpPr>
          <a:xfrm>
            <a:off x="-18076985" y="1375544"/>
            <a:ext cx="19861436" cy="6858000"/>
            <a:chOff x="0" y="0"/>
            <a:chExt cx="17456726" cy="685800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C4D2E666-DCC8-D268-B419-2F0AE1EA9C4B}"/>
                </a:ext>
              </a:extLst>
            </p:cNvPr>
            <p:cNvSpPr/>
            <p:nvPr/>
          </p:nvSpPr>
          <p:spPr>
            <a:xfrm>
              <a:off x="0" y="0"/>
              <a:ext cx="4768096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09955543-667A-9015-4EF0-51E98F65E2A8}"/>
                </a:ext>
              </a:extLst>
            </p:cNvPr>
            <p:cNvSpPr/>
            <p:nvPr/>
          </p:nvSpPr>
          <p:spPr>
            <a:xfrm>
              <a:off x="4768095" y="0"/>
              <a:ext cx="12688631" cy="6858000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7869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4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DF08FD-6499-0C4B-6178-7CD2E04B6FAA}"/>
              </a:ext>
            </a:extLst>
          </p:cNvPr>
          <p:cNvSpPr txBox="1"/>
          <p:nvPr/>
        </p:nvSpPr>
        <p:spPr>
          <a:xfrm>
            <a:off x="5243372" y="749903"/>
            <a:ext cx="6469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二元分類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健康保險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A3E7A14-1AD9-D50D-DDC4-93B421A85713}"/>
              </a:ext>
            </a:extLst>
          </p:cNvPr>
          <p:cNvSpPr txBox="1"/>
          <p:nvPr/>
        </p:nvSpPr>
        <p:spPr>
          <a:xfrm>
            <a:off x="5289620" y="3611927"/>
            <a:ext cx="6377357" cy="2962513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D9042A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#AnyHealthcare</a:t>
            </a:r>
            <a:r>
              <a:rPr lang="zh-TW" altLang="en-US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對糖尿病的</a:t>
            </a:r>
            <a:r>
              <a:rPr lang="zh-TW" altLang="en-US" sz="1400" dirty="0">
                <a:solidFill>
                  <a:srgbClr val="2B2C43"/>
                </a:solidFill>
                <a:latin typeface="Arial Black" panose="020B0A04020102020204" pitchFamily="34" charset="0"/>
              </a:rPr>
              <a:t>正</a:t>
            </a:r>
            <a:r>
              <a:rPr lang="zh-TW" altLang="en-US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相關性</a:t>
            </a:r>
            <a:endParaRPr lang="en-US" altLang="zh-TW" sz="1400" b="0" dirty="0">
              <a:solidFill>
                <a:srgbClr val="2B2C43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listz_co.shape</a:t>
            </a:r>
            <a:endParaRPr lang="en-US" altLang="zh-TW" sz="1400" b="0" dirty="0">
              <a:solidFill>
                <a:srgbClr val="2B2C43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count_hbp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 = 0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for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 in range(67136):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if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listz_co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][0] ==1: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  if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listz_co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][12]==1: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   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count_hbp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+=1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if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listz_co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][0]==0: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  if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listz_co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[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][12]==0: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      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count_hbp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+=1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print(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count_hbp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)</a:t>
            </a:r>
          </a:p>
          <a:p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print(</a:t>
            </a:r>
            <a:r>
              <a:rPr lang="en-US" altLang="zh-TW" sz="1400" b="0" dirty="0" err="1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count_hbp</a:t>
            </a:r>
            <a:r>
              <a:rPr lang="en-US" altLang="zh-TW" sz="1400" b="0" dirty="0">
                <a:solidFill>
                  <a:srgbClr val="2B2C43"/>
                </a:solidFill>
                <a:effectLst/>
                <a:latin typeface="Arial Black" panose="020B0A04020102020204" pitchFamily="34" charset="0"/>
              </a:rPr>
              <a:t>/67136)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415F3C02-3D75-4C49-2AD9-7F122E05DB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95" y="2039749"/>
            <a:ext cx="4373005" cy="80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572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DF08FD-6499-0C4B-6178-7CD2E04B6FAA}"/>
              </a:ext>
            </a:extLst>
          </p:cNvPr>
          <p:cNvSpPr txBox="1"/>
          <p:nvPr/>
        </p:nvSpPr>
        <p:spPr>
          <a:xfrm>
            <a:off x="5243372" y="1543257"/>
            <a:ext cx="646985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</a:p>
          <a:p>
            <a:pPr algn="ctr"/>
            <a:r>
              <a:rPr lang="zh-TW" altLang="en-US" sz="60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二元分類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4E366AC-A26B-67F2-450C-4EA4FF138FA6}"/>
              </a:ext>
            </a:extLst>
          </p:cNvPr>
          <p:cNvSpPr txBox="1"/>
          <p:nvPr/>
        </p:nvSpPr>
        <p:spPr>
          <a:xfrm>
            <a:off x="5289620" y="3215849"/>
            <a:ext cx="6377357" cy="1872853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D9042A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所有二元分類數據對糖尿病的正相關性</a:t>
            </a:r>
            <a:endParaRPr lang="en-US" altLang="zh-TW" sz="2400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r>
              <a:rPr lang="en-US" altLang="zh-TW" sz="8000" dirty="0">
                <a:solidFill>
                  <a:srgbClr val="D9042A"/>
                </a:solidFill>
                <a:latin typeface="Bahnschrift SemiBold" panose="020B0502040204020203" pitchFamily="34" charset="0"/>
                <a:ea typeface="Adobe 黑体 Std R" panose="020B0400000000000000" pitchFamily="34" charset="-128"/>
              </a:rPr>
              <a:t>40%-63%</a:t>
            </a:r>
            <a:endParaRPr lang="en-US" altLang="zh-TW" sz="8000" b="0" dirty="0">
              <a:solidFill>
                <a:srgbClr val="D9042A"/>
              </a:solidFill>
              <a:effectLst/>
              <a:latin typeface="Bahnschrift SemiBold" panose="020B0502040204020203" pitchFamily="34" charset="0"/>
              <a:ea typeface="Adobe 黑体 Std R" panose="020B0400000000000000" pitchFamily="34" charset="-128"/>
            </a:endParaRP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C01ABF24-2EA4-53FD-49F1-136F80DF0699}"/>
              </a:ext>
            </a:extLst>
          </p:cNvPr>
          <p:cNvGrpSpPr/>
          <p:nvPr/>
        </p:nvGrpSpPr>
        <p:grpSpPr>
          <a:xfrm>
            <a:off x="4313326" y="5314743"/>
            <a:ext cx="8329944" cy="947992"/>
            <a:chOff x="4313326" y="5083910"/>
            <a:chExt cx="8329944" cy="947992"/>
          </a:xfrm>
        </p:grpSpPr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101D65A6-FEAF-7853-0F0C-316DAE4AE6EC}"/>
                </a:ext>
              </a:extLst>
            </p:cNvPr>
            <p:cNvSpPr txBox="1"/>
            <p:nvPr/>
          </p:nvSpPr>
          <p:spPr>
            <a:xfrm>
              <a:off x="4313326" y="5083910"/>
              <a:ext cx="832994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400" b="1" dirty="0">
                  <a:solidFill>
                    <a:srgbClr val="2B2C43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[(</a:t>
              </a:r>
              <a:r>
                <a:rPr lang="zh-TW" altLang="en-US" sz="2400" b="1" dirty="0">
                  <a:solidFill>
                    <a:srgbClr val="2B2C43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數據，糖尿病</a:t>
              </a:r>
              <a:r>
                <a:rPr lang="en-US" altLang="zh-TW" sz="2400" b="1" dirty="0">
                  <a:solidFill>
                    <a:srgbClr val="2B2C43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)=(1</a:t>
              </a:r>
              <a:r>
                <a:rPr lang="zh-TW" altLang="en-US" sz="2400" b="1" dirty="0">
                  <a:solidFill>
                    <a:srgbClr val="2B2C43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，</a:t>
              </a:r>
              <a:r>
                <a:rPr lang="en-US" altLang="zh-TW" sz="2400" b="1" dirty="0">
                  <a:solidFill>
                    <a:srgbClr val="2B2C43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1)]+[(</a:t>
              </a:r>
              <a:r>
                <a:rPr lang="zh-TW" altLang="en-US" sz="2400" b="1" dirty="0">
                  <a:solidFill>
                    <a:srgbClr val="2B2C43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數據，糖尿病</a:t>
              </a:r>
              <a:r>
                <a:rPr lang="en-US" altLang="zh-TW" sz="2400" b="1" dirty="0">
                  <a:solidFill>
                    <a:srgbClr val="2B2C43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)=(0</a:t>
              </a:r>
              <a:r>
                <a:rPr lang="zh-TW" altLang="en-US" sz="2400" b="1" dirty="0">
                  <a:solidFill>
                    <a:srgbClr val="2B2C43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，</a:t>
              </a:r>
              <a:r>
                <a:rPr lang="en-US" altLang="zh-TW" sz="2400" b="1" dirty="0">
                  <a:solidFill>
                    <a:srgbClr val="2B2C43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0)]</a:t>
              </a:r>
            </a:p>
          </p:txBody>
        </p:sp>
        <p:cxnSp>
          <p:nvCxnSpPr>
            <p:cNvPr id="17" name="直線接點 16">
              <a:extLst>
                <a:ext uri="{FF2B5EF4-FFF2-40B4-BE49-F238E27FC236}">
                  <a16:creationId xmlns:a16="http://schemas.microsoft.com/office/drawing/2014/main" id="{AE285B80-66B9-10B0-234E-E752005D160E}"/>
                </a:ext>
              </a:extLst>
            </p:cNvPr>
            <p:cNvCxnSpPr/>
            <p:nvPr/>
          </p:nvCxnSpPr>
          <p:spPr>
            <a:xfrm>
              <a:off x="5003074" y="5545575"/>
              <a:ext cx="6988629" cy="0"/>
            </a:xfrm>
            <a:prstGeom prst="line">
              <a:avLst/>
            </a:prstGeom>
            <a:ln w="57150">
              <a:solidFill>
                <a:srgbClr val="2B2C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09DD4D0C-49EB-E83E-BDB5-B8B8CAE54A39}"/>
                </a:ext>
              </a:extLst>
            </p:cNvPr>
            <p:cNvSpPr txBox="1"/>
            <p:nvPr/>
          </p:nvSpPr>
          <p:spPr>
            <a:xfrm>
              <a:off x="4313326" y="5570237"/>
              <a:ext cx="832994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rgbClr val="2B2C43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總人數</a:t>
              </a:r>
              <a:endParaRPr lang="en-US" altLang="zh-TW" sz="24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0576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2296219-F5A3-7406-1C2D-A97C45E09549}"/>
              </a:ext>
            </a:extLst>
          </p:cNvPr>
          <p:cNvSpPr txBox="1"/>
          <p:nvPr/>
        </p:nvSpPr>
        <p:spPr>
          <a:xfrm>
            <a:off x="5125107" y="749903"/>
            <a:ext cx="66982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–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非二元分類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年齡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2100DD47-3AAB-08F5-4104-352EA502E398}"/>
              </a:ext>
            </a:extLst>
          </p:cNvPr>
          <p:cNvGrpSpPr/>
          <p:nvPr/>
        </p:nvGrpSpPr>
        <p:grpSpPr>
          <a:xfrm>
            <a:off x="4863747" y="1808326"/>
            <a:ext cx="6863349" cy="4489133"/>
            <a:chOff x="4913565" y="1808326"/>
            <a:chExt cx="6863349" cy="4489133"/>
          </a:xfrm>
        </p:grpSpPr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id="{325AF87E-73A5-DA28-EA49-E8CC9D0C78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13565" y="1808326"/>
              <a:ext cx="4564984" cy="18946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14" name="Picture 2">
              <a:extLst>
                <a:ext uri="{FF2B5EF4-FFF2-40B4-BE49-F238E27FC236}">
                  <a16:creationId xmlns:a16="http://schemas.microsoft.com/office/drawing/2014/main" id="{AC84F4A5-B4E7-64D9-987C-ABB1F8D6E1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05183" y="2279805"/>
              <a:ext cx="4871731" cy="4017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DDC543C-FDA6-B454-B233-7954D4D214F4}"/>
              </a:ext>
            </a:extLst>
          </p:cNvPr>
          <p:cNvSpPr txBox="1"/>
          <p:nvPr/>
        </p:nvSpPr>
        <p:spPr>
          <a:xfrm>
            <a:off x="7396523" y="4835932"/>
            <a:ext cx="10777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rgbClr val="EF233D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55-59</a:t>
            </a:r>
            <a:r>
              <a:rPr lang="zh-TW" altLang="en-US" b="1" dirty="0">
                <a:solidFill>
                  <a:srgbClr val="EF233D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歲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E3EE6BE-4BD5-BBAC-55EB-7622DA09C5A7}"/>
              </a:ext>
            </a:extLst>
          </p:cNvPr>
          <p:cNvSpPr txBox="1"/>
          <p:nvPr/>
        </p:nvSpPr>
        <p:spPr>
          <a:xfrm>
            <a:off x="8889864" y="4835932"/>
            <a:ext cx="10777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rgbClr val="EF233D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60-64</a:t>
            </a:r>
            <a:r>
              <a:rPr lang="zh-TW" altLang="en-US" b="1" dirty="0">
                <a:solidFill>
                  <a:srgbClr val="EF233D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歲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65D4F5B-E019-9B92-5AB7-748AE1CA4943}"/>
              </a:ext>
            </a:extLst>
          </p:cNvPr>
          <p:cNvSpPr txBox="1"/>
          <p:nvPr/>
        </p:nvSpPr>
        <p:spPr>
          <a:xfrm>
            <a:off x="10383205" y="4835932"/>
            <a:ext cx="10777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rgbClr val="EF233D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65-69</a:t>
            </a:r>
            <a:r>
              <a:rPr lang="zh-TW" altLang="en-US" b="1" dirty="0">
                <a:solidFill>
                  <a:srgbClr val="EF233D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歲</a:t>
            </a:r>
          </a:p>
        </p:txBody>
      </p:sp>
    </p:spTree>
    <p:extLst>
      <p:ext uri="{BB962C8B-B14F-4D97-AF65-F5344CB8AC3E}">
        <p14:creationId xmlns:p14="http://schemas.microsoft.com/office/powerpoint/2010/main" val="35631863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2296219-F5A3-7406-1C2D-A97C45E09549}"/>
              </a:ext>
            </a:extLst>
          </p:cNvPr>
          <p:cNvSpPr txBox="1"/>
          <p:nvPr/>
        </p:nvSpPr>
        <p:spPr>
          <a:xfrm>
            <a:off x="5125107" y="749903"/>
            <a:ext cx="6469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非二元分類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(BMI)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9A0208CF-C959-C9AE-E465-D6A934D93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805" y="1717072"/>
            <a:ext cx="5410200" cy="439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27200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3">
            <a:extLst>
              <a:ext uri="{FF2B5EF4-FFF2-40B4-BE49-F238E27FC236}">
                <a16:creationId xmlns:a16="http://schemas.microsoft.com/office/drawing/2014/main" id="{A0A60E3C-ECD1-1073-77E1-794AE2F152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0523" y="1543257"/>
            <a:ext cx="7419018" cy="245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2296219-F5A3-7406-1C2D-A97C45E09549}"/>
              </a:ext>
            </a:extLst>
          </p:cNvPr>
          <p:cNvSpPr txBox="1"/>
          <p:nvPr/>
        </p:nvSpPr>
        <p:spPr>
          <a:xfrm>
            <a:off x="5125106" y="761759"/>
            <a:ext cx="6469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二元分類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高血壓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4B6F743-8BC6-ABDE-BC72-68A63B1AA6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0523" y="3995172"/>
            <a:ext cx="7419018" cy="2406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2975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2296219-F5A3-7406-1C2D-A97C45E09549}"/>
              </a:ext>
            </a:extLst>
          </p:cNvPr>
          <p:cNvSpPr txBox="1"/>
          <p:nvPr/>
        </p:nvSpPr>
        <p:spPr>
          <a:xfrm>
            <a:off x="5125107" y="749903"/>
            <a:ext cx="68258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二元分類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高膽固醇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A4C48B1A-C82A-0F5F-275F-55FFC58C4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0524" y="1270947"/>
            <a:ext cx="7419018" cy="2682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>
            <a:extLst>
              <a:ext uri="{FF2B5EF4-FFF2-40B4-BE49-F238E27FC236}">
                <a16:creationId xmlns:a16="http://schemas.microsoft.com/office/drawing/2014/main" id="{625F3B25-E9D4-1D64-C59A-A47FED05B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0523" y="3953276"/>
            <a:ext cx="7420574" cy="2732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21663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2296219-F5A3-7406-1C2D-A97C45E09549}"/>
              </a:ext>
            </a:extLst>
          </p:cNvPr>
          <p:cNvSpPr txBox="1"/>
          <p:nvPr/>
        </p:nvSpPr>
        <p:spPr>
          <a:xfrm>
            <a:off x="5125107" y="749903"/>
            <a:ext cx="6469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二元分類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性別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CCA65F98-C099-03D6-A45A-50E79C34B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177" y="1273123"/>
            <a:ext cx="7209712" cy="2649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1" name="Picture 3">
            <a:extLst>
              <a:ext uri="{FF2B5EF4-FFF2-40B4-BE49-F238E27FC236}">
                <a16:creationId xmlns:a16="http://schemas.microsoft.com/office/drawing/2014/main" id="{6EE94D2C-2019-9530-98FA-44C6626D68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176" y="3922692"/>
            <a:ext cx="7209712" cy="277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7231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EEE693B-3418-3A70-EE72-DB724AAD44A6}"/>
              </a:ext>
            </a:extLst>
          </p:cNvPr>
          <p:cNvSpPr txBox="1"/>
          <p:nvPr/>
        </p:nvSpPr>
        <p:spPr>
          <a:xfrm>
            <a:off x="5243372" y="1543257"/>
            <a:ext cx="646985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</a:p>
          <a:p>
            <a:pPr algn="ctr"/>
            <a:r>
              <a:rPr lang="zh-TW" altLang="en-US" sz="60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觀察結果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DDC3667-3681-C1D4-D053-FC8CC27CEEFC}"/>
              </a:ext>
            </a:extLst>
          </p:cNvPr>
          <p:cNvSpPr txBox="1"/>
          <p:nvPr/>
        </p:nvSpPr>
        <p:spPr>
          <a:xfrm>
            <a:off x="5243372" y="2989807"/>
            <a:ext cx="6469852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>
              <a:spcBef>
                <a:spcPts val="0"/>
              </a:spcBef>
              <a:spcAft>
                <a:spcPts val="1200"/>
              </a:spcAft>
            </a:pPr>
            <a:r>
              <a:rPr lang="zh-TW" altLang="en-US" sz="6000" b="1" i="0" u="sng" strike="noStrike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具高度相關性</a:t>
            </a:r>
            <a:r>
              <a:rPr lang="en-US" altLang="zh-TW" sz="6000" b="1" i="0" u="sng" strike="noStrike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</a:p>
          <a:p>
            <a:pPr algn="ctr" rtl="0" fontAlgn="base">
              <a:spcBef>
                <a:spcPts val="0"/>
              </a:spcBef>
              <a:spcAft>
                <a:spcPts val="1200"/>
              </a:spcAft>
            </a:pPr>
            <a:r>
              <a:rPr lang="zh-TW" altLang="en-US" sz="32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高血壓、高膽固醇、身體質量指數</a:t>
            </a:r>
            <a:endParaRPr lang="zh-TW" altLang="en-US" sz="32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772885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455150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EEE693B-3418-3A70-EE72-DB724AAD44A6}"/>
              </a:ext>
            </a:extLst>
          </p:cNvPr>
          <p:cNvSpPr txBox="1"/>
          <p:nvPr/>
        </p:nvSpPr>
        <p:spPr>
          <a:xfrm>
            <a:off x="5243372" y="1543257"/>
            <a:ext cx="646985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</a:p>
          <a:p>
            <a:pPr algn="ctr"/>
            <a:r>
              <a:rPr lang="zh-TW" altLang="en-US" sz="60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觀察結果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DDC3667-3681-C1D4-D053-FC8CC27CEEFC}"/>
              </a:ext>
            </a:extLst>
          </p:cNvPr>
          <p:cNvSpPr txBox="1"/>
          <p:nvPr/>
        </p:nvSpPr>
        <p:spPr>
          <a:xfrm>
            <a:off x="5243372" y="2989807"/>
            <a:ext cx="6469852" cy="3471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>
              <a:spcBef>
                <a:spcPts val="0"/>
              </a:spcBef>
              <a:spcAft>
                <a:spcPts val="1200"/>
              </a:spcAft>
            </a:pPr>
            <a:r>
              <a:rPr lang="zh-TW" altLang="en-US" sz="6000" b="1" i="0" u="sng" strike="noStrike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具相關性</a:t>
            </a:r>
            <a:r>
              <a:rPr lang="en-US" altLang="zh-TW" sz="6000" b="1" i="0" u="sng" strike="noStrike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</a:p>
          <a:p>
            <a:pPr algn="ctr" rtl="0" fontAlgn="base">
              <a:lnSpc>
                <a:spcPct val="700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五年內是否有膽固醇檢查、中風、</a:t>
            </a:r>
            <a:endParaRPr lang="en-US" altLang="zh-TW" sz="24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 rtl="0" fontAlgn="base">
              <a:lnSpc>
                <a:spcPct val="700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冠狀動脈心臟疾病或心肌梗塞、</a:t>
            </a:r>
            <a:endParaRPr lang="en-US" altLang="zh-TW" sz="24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 rtl="0" fontAlgn="base">
              <a:spcBef>
                <a:spcPts val="0"/>
              </a:spcBef>
              <a:spcAft>
                <a:spcPts val="1200"/>
              </a:spcAft>
            </a:pPr>
            <a:r>
              <a:rPr lang="en-US" altLang="zh-TW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30</a:t>
            </a: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天內有體力活動</a:t>
            </a:r>
            <a:r>
              <a:rPr lang="en-US" altLang="zh-TW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不包含工作</a:t>
            </a:r>
            <a:r>
              <a:rPr lang="en-US" altLang="zh-TW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、整體健康、心理健康狀況不佳的天數、身體健康狀況不佳的天數、走路或爬樓梯困難、年齡、教育程度、年收入等級</a:t>
            </a:r>
            <a:endParaRPr lang="zh-TW" altLang="en-US" sz="24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235958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1735256" y="7107409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9308412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EEE693B-3418-3A70-EE72-DB724AAD44A6}"/>
              </a:ext>
            </a:extLst>
          </p:cNvPr>
          <p:cNvSpPr txBox="1"/>
          <p:nvPr/>
        </p:nvSpPr>
        <p:spPr>
          <a:xfrm>
            <a:off x="5243372" y="1543257"/>
            <a:ext cx="646985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數據分布及觀察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</a:p>
          <a:p>
            <a:pPr algn="ctr"/>
            <a:r>
              <a:rPr lang="zh-TW" altLang="en-US" sz="60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觀察結果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DDC3667-3681-C1D4-D053-FC8CC27CEEFC}"/>
              </a:ext>
            </a:extLst>
          </p:cNvPr>
          <p:cNvSpPr txBox="1"/>
          <p:nvPr/>
        </p:nvSpPr>
        <p:spPr>
          <a:xfrm>
            <a:off x="5243372" y="3091204"/>
            <a:ext cx="6469852" cy="3395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>
              <a:spcBef>
                <a:spcPts val="0"/>
              </a:spcBef>
              <a:spcAft>
                <a:spcPts val="1200"/>
              </a:spcAft>
            </a:pPr>
            <a:r>
              <a:rPr lang="zh-TW" altLang="en-US" sz="6000" b="1" u="sng" dirty="0">
                <a:solidFill>
                  <a:srgbClr val="EF233D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較無</a:t>
            </a:r>
            <a:r>
              <a:rPr lang="zh-TW" altLang="en-US" sz="6000" b="1" i="0" u="sng" strike="noStrike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相關性</a:t>
            </a:r>
            <a:r>
              <a:rPr lang="en-US" altLang="zh-TW" sz="6000" b="1" i="0" u="sng" strike="noStrike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</a:p>
          <a:p>
            <a:pPr marL="457200" algn="ctr"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人生中是否抽超過</a:t>
            </a:r>
            <a:r>
              <a:rPr lang="en-US" altLang="zh-TW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100</a:t>
            </a: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根香菸</a:t>
            </a:r>
            <a:r>
              <a:rPr lang="en-US" altLang="zh-TW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五包</a:t>
            </a:r>
            <a:r>
              <a:rPr lang="en-US" altLang="zh-TW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、每天吃一份或以上水果、每天吃一份或以上蔬菜、大量飲酒、</a:t>
            </a:r>
            <a:endParaRPr lang="en-US" altLang="zh-TW" sz="28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lnSpc>
                <a:spcPct val="700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有任何健康保險、</a:t>
            </a:r>
            <a:endParaRPr lang="en-US" altLang="zh-TW" sz="28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algn="ctr" rtl="0">
              <a:lnSpc>
                <a:spcPct val="700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無力看醫生</a:t>
            </a:r>
            <a:r>
              <a:rPr lang="en-US" altLang="zh-TW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經濟負擔</a:t>
            </a:r>
            <a:r>
              <a:rPr lang="en-US" altLang="zh-TW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、性別</a:t>
            </a:r>
            <a:endParaRPr lang="zh-TW" altLang="en-US" sz="28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59958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流程圖: 程序 5">
            <a:extLst>
              <a:ext uri="{FF2B5EF4-FFF2-40B4-BE49-F238E27FC236}">
                <a16:creationId xmlns:a16="http://schemas.microsoft.com/office/drawing/2014/main" id="{25F02991-0F0C-7EF3-59BC-B6FA17402915}"/>
              </a:ext>
            </a:extLst>
          </p:cNvPr>
          <p:cNvSpPr/>
          <p:nvPr/>
        </p:nvSpPr>
        <p:spPr>
          <a:xfrm>
            <a:off x="0" y="0"/>
            <a:ext cx="12192000" cy="4283726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" name="直線接點 1">
            <a:extLst>
              <a:ext uri="{FF2B5EF4-FFF2-40B4-BE49-F238E27FC236}">
                <a16:creationId xmlns:a16="http://schemas.microsoft.com/office/drawing/2014/main" id="{E52B5177-F401-CA37-4842-2EE4A23B7032}"/>
              </a:ext>
            </a:extLst>
          </p:cNvPr>
          <p:cNvCxnSpPr>
            <a:cxnSpLocks/>
          </p:cNvCxnSpPr>
          <p:nvPr/>
        </p:nvCxnSpPr>
        <p:spPr>
          <a:xfrm>
            <a:off x="0" y="4060447"/>
            <a:ext cx="1219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D2662DF3-1CCA-690E-C599-D542B9ED967A}"/>
              </a:ext>
            </a:extLst>
          </p:cNvPr>
          <p:cNvCxnSpPr>
            <a:cxnSpLocks/>
          </p:cNvCxnSpPr>
          <p:nvPr/>
        </p:nvCxnSpPr>
        <p:spPr>
          <a:xfrm>
            <a:off x="0" y="4283731"/>
            <a:ext cx="1219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字方塊 3">
            <a:extLst>
              <a:ext uri="{FF2B5EF4-FFF2-40B4-BE49-F238E27FC236}">
                <a16:creationId xmlns:a16="http://schemas.microsoft.com/office/drawing/2014/main" id="{D2391DAB-7948-33B8-E44C-FAD232AD517E}"/>
              </a:ext>
            </a:extLst>
          </p:cNvPr>
          <p:cNvSpPr txBox="1"/>
          <p:nvPr/>
        </p:nvSpPr>
        <p:spPr>
          <a:xfrm>
            <a:off x="2402204" y="2490785"/>
            <a:ext cx="73875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600" dirty="0">
                <a:solidFill>
                  <a:srgbClr val="2B2C43"/>
                </a:solidFill>
                <a:latin typeface="Arial Black" panose="020B0A04020102020204" pitchFamily="34" charset="0"/>
              </a:rPr>
              <a:t>MEMBERS</a:t>
            </a:r>
            <a:endParaRPr lang="zh-TW" altLang="en-US" sz="9600" dirty="0">
              <a:solidFill>
                <a:srgbClr val="2B2C43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BF23177-DD9A-A015-C8ED-6D81781A2BFC}"/>
              </a:ext>
            </a:extLst>
          </p:cNvPr>
          <p:cNvSpPr txBox="1"/>
          <p:nvPr/>
        </p:nvSpPr>
        <p:spPr>
          <a:xfrm>
            <a:off x="2466392" y="4481379"/>
            <a:ext cx="7259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組員分工</a:t>
            </a:r>
          </a:p>
        </p:txBody>
      </p:sp>
    </p:spTree>
    <p:extLst>
      <p:ext uri="{BB962C8B-B14F-4D97-AF65-F5344CB8AC3E}">
        <p14:creationId xmlns:p14="http://schemas.microsoft.com/office/powerpoint/2010/main" val="3674225369"/>
      </p:ext>
    </p:extLst>
  </p:cSld>
  <p:clrMapOvr>
    <a:masterClrMapping/>
  </p:clrMapOvr>
  <p:transition spd="slow" advClick="0" advTm="0">
    <p:push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5080318" y="1281647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召回率</a:t>
            </a: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和</a:t>
            </a:r>
            <a:r>
              <a:rPr lang="zh-TW" altLang="en-US" sz="28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精確率</a:t>
            </a: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和</a:t>
            </a:r>
            <a:r>
              <a:rPr lang="en-US" altLang="zh-TW" sz="28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F1</a:t>
            </a:r>
            <a:r>
              <a:rPr lang="zh-TW" altLang="en-US" sz="28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分數</a:t>
            </a: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正例判斷的關係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DF307785-7244-2FD1-9058-D28736FF05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9654617"/>
              </p:ext>
            </p:extLst>
          </p:nvPr>
        </p:nvGraphicFramePr>
        <p:xfrm>
          <a:off x="5666642" y="2077020"/>
          <a:ext cx="5623311" cy="23146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8767">
                  <a:extLst>
                    <a:ext uri="{9D8B030D-6E8A-4147-A177-3AD203B41FA5}">
                      <a16:colId xmlns:a16="http://schemas.microsoft.com/office/drawing/2014/main" val="800639407"/>
                    </a:ext>
                  </a:extLst>
                </a:gridCol>
                <a:gridCol w="2047272">
                  <a:extLst>
                    <a:ext uri="{9D8B030D-6E8A-4147-A177-3AD203B41FA5}">
                      <a16:colId xmlns:a16="http://schemas.microsoft.com/office/drawing/2014/main" val="1635928462"/>
                    </a:ext>
                  </a:extLst>
                </a:gridCol>
                <a:gridCol w="2047272">
                  <a:extLst>
                    <a:ext uri="{9D8B030D-6E8A-4147-A177-3AD203B41FA5}">
                      <a16:colId xmlns:a16="http://schemas.microsoft.com/office/drawing/2014/main" val="449213881"/>
                    </a:ext>
                  </a:extLst>
                </a:gridCol>
              </a:tblGrid>
              <a:tr h="592219">
                <a:tc>
                  <a:txBody>
                    <a:bodyPr/>
                    <a:lstStyle/>
                    <a:p>
                      <a:pPr algn="ctr"/>
                      <a:endParaRPr lang="zh-TW" altLang="en-US" sz="1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真實 </a:t>
                      </a:r>
                      <a:r>
                        <a:rPr lang="en-US" altLang="zh-TW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1</a:t>
                      </a:r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真實 </a:t>
                      </a:r>
                      <a:r>
                        <a:rPr lang="en-US" altLang="zh-TW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0</a:t>
                      </a:r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7777752"/>
                  </a:ext>
                </a:extLst>
              </a:tr>
              <a:tr h="861211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預測 </a:t>
                      </a:r>
                      <a:r>
                        <a:rPr lang="en-US" altLang="zh-TW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1</a:t>
                      </a:r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TP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FP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6974776"/>
                  </a:ext>
                </a:extLst>
              </a:tr>
              <a:tr h="861211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預測 </a:t>
                      </a:r>
                      <a:r>
                        <a:rPr lang="en-US" altLang="zh-TW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0</a:t>
                      </a:r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FN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TN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1914028"/>
                  </a:ext>
                </a:extLst>
              </a:tr>
            </a:tbl>
          </a:graphicData>
        </a:graphic>
      </p:graphicFrame>
      <p:sp>
        <p:nvSpPr>
          <p:cNvPr id="17" name="文字方塊 16">
            <a:extLst>
              <a:ext uri="{FF2B5EF4-FFF2-40B4-BE49-F238E27FC236}">
                <a16:creationId xmlns:a16="http://schemas.microsoft.com/office/drawing/2014/main" id="{4D5CA263-1E3D-DA23-F45B-6E7E7834E529}"/>
              </a:ext>
            </a:extLst>
          </p:cNvPr>
          <p:cNvSpPr txBox="1"/>
          <p:nvPr/>
        </p:nvSpPr>
        <p:spPr>
          <a:xfrm>
            <a:off x="4986931" y="4663814"/>
            <a:ext cx="698273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1" i="0" u="sng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召回率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=TP/(TP+FN)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，即所有</a:t>
            </a:r>
            <a:r>
              <a:rPr lang="zh-TW" altLang="en-US" sz="20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真實</a:t>
            </a:r>
            <a:r>
              <a:rPr lang="en-US" altLang="zh-TW" sz="20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</a:t>
            </a:r>
            <a:r>
              <a:rPr lang="zh-TW" altLang="en-US" sz="20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中被成功預測為</a:t>
            </a:r>
            <a:r>
              <a:rPr lang="en-US" altLang="zh-TW" sz="20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</a:t>
            </a:r>
            <a:r>
              <a:rPr lang="zh-TW" altLang="en-US" sz="20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的比值</a:t>
            </a:r>
            <a:endParaRPr lang="zh-TW" altLang="en-US" sz="2000" b="0" dirty="0">
              <a:solidFill>
                <a:srgbClr val="FF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1" i="0" u="sng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精確度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=TP/(TP+FP)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，即所有</a:t>
            </a:r>
            <a:r>
              <a:rPr lang="zh-TW" altLang="en-US" sz="20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預測</a:t>
            </a:r>
            <a:r>
              <a:rPr lang="en-US" altLang="zh-TW" sz="20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</a:t>
            </a:r>
            <a:r>
              <a:rPr lang="zh-TW" altLang="en-US" sz="20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中為真實</a:t>
            </a:r>
            <a:r>
              <a:rPr lang="en-US" altLang="zh-TW" sz="20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</a:t>
            </a:r>
            <a:r>
              <a:rPr lang="zh-TW" altLang="en-US" sz="20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的比值</a:t>
            </a:r>
            <a:endParaRPr lang="en-US" altLang="zh-TW" sz="2000" b="0" i="0" u="none" strike="noStrike" dirty="0">
              <a:solidFill>
                <a:srgbClr val="FF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000" b="1" i="0" u="sng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F1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可以計算兩者的綜合指標，可以</a:t>
            </a:r>
            <a:r>
              <a:rPr lang="zh-TW" altLang="en-US" sz="2000" b="0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用來判斷讓精確率在保持一定程度的情況下提高召回率</a:t>
            </a:r>
            <a:endParaRPr lang="en-US" altLang="zh-TW" sz="2000" dirty="0">
              <a:solidFill>
                <a:srgbClr val="FF0000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5875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939641" y="609213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多分類模型對於召回率和精確率的影響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DF307785-7244-2FD1-9058-D28736FF05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8348820"/>
              </p:ext>
            </p:extLst>
          </p:nvPr>
        </p:nvGraphicFramePr>
        <p:xfrm>
          <a:off x="5380579" y="2288829"/>
          <a:ext cx="5914084" cy="30761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8692">
                  <a:extLst>
                    <a:ext uri="{9D8B030D-6E8A-4147-A177-3AD203B41FA5}">
                      <a16:colId xmlns:a16="http://schemas.microsoft.com/office/drawing/2014/main" val="800639407"/>
                    </a:ext>
                  </a:extLst>
                </a:gridCol>
                <a:gridCol w="1578464">
                  <a:extLst>
                    <a:ext uri="{9D8B030D-6E8A-4147-A177-3AD203B41FA5}">
                      <a16:colId xmlns:a16="http://schemas.microsoft.com/office/drawing/2014/main" val="1635928462"/>
                    </a:ext>
                  </a:extLst>
                </a:gridCol>
                <a:gridCol w="1578464">
                  <a:extLst>
                    <a:ext uri="{9D8B030D-6E8A-4147-A177-3AD203B41FA5}">
                      <a16:colId xmlns:a16="http://schemas.microsoft.com/office/drawing/2014/main" val="449213881"/>
                    </a:ext>
                  </a:extLst>
                </a:gridCol>
                <a:gridCol w="1578464">
                  <a:extLst>
                    <a:ext uri="{9D8B030D-6E8A-4147-A177-3AD203B41FA5}">
                      <a16:colId xmlns:a16="http://schemas.microsoft.com/office/drawing/2014/main" val="3069405177"/>
                    </a:ext>
                  </a:extLst>
                </a:gridCol>
              </a:tblGrid>
              <a:tr h="492541">
                <a:tc>
                  <a:txBody>
                    <a:bodyPr/>
                    <a:lstStyle/>
                    <a:p>
                      <a:pPr algn="ctr"/>
                      <a:endParaRPr lang="zh-TW" altLang="en-US" sz="1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真實 </a:t>
                      </a:r>
                      <a:r>
                        <a:rPr lang="en-US" altLang="zh-TW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A</a:t>
                      </a:r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真實 </a:t>
                      </a:r>
                      <a:r>
                        <a:rPr lang="en-US" altLang="zh-TW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B</a:t>
                      </a:r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真實 </a:t>
                      </a:r>
                      <a:r>
                        <a:rPr lang="en-US" altLang="zh-TW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C</a:t>
                      </a:r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7777752"/>
                  </a:ext>
                </a:extLst>
              </a:tr>
              <a:tr h="861211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預測 </a:t>
                      </a:r>
                      <a:r>
                        <a:rPr lang="en-US" altLang="zh-TW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A</a:t>
                      </a:r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TP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FP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FP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6974776"/>
                  </a:ext>
                </a:extLst>
              </a:tr>
              <a:tr h="861211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預測 </a:t>
                      </a:r>
                      <a:r>
                        <a:rPr lang="en-US" altLang="zh-TW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B</a:t>
                      </a:r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FN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TN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TN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1914028"/>
                  </a:ext>
                </a:extLst>
              </a:tr>
              <a:tr h="861211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預測 </a:t>
                      </a:r>
                      <a:r>
                        <a:rPr lang="en-US" altLang="zh-TW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C</a:t>
                      </a:r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FN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TN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TN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0077024"/>
                  </a:ext>
                </a:extLst>
              </a:tr>
            </a:tbl>
          </a:graphicData>
        </a:graphic>
      </p:graphicFrame>
      <p:sp>
        <p:nvSpPr>
          <p:cNvPr id="17" name="文字方塊 16">
            <a:extLst>
              <a:ext uri="{FF2B5EF4-FFF2-40B4-BE49-F238E27FC236}">
                <a16:creationId xmlns:a16="http://schemas.microsoft.com/office/drawing/2014/main" id="{4D5CA263-1E3D-DA23-F45B-6E7E7834E529}"/>
              </a:ext>
            </a:extLst>
          </p:cNvPr>
          <p:cNvSpPr txBox="1"/>
          <p:nvPr/>
        </p:nvSpPr>
        <p:spPr>
          <a:xfrm>
            <a:off x="5080318" y="5604647"/>
            <a:ext cx="67959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所以</a:t>
            </a:r>
            <a:r>
              <a:rPr lang="en-US" altLang="zh-TW" sz="2000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sklearn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的精確率與召回率函數為此分出了幾種不同的參數來應對此情況</a:t>
            </a:r>
            <a:endParaRPr lang="zh-TW" altLang="en-US" sz="20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70EAE17-4B53-C8B5-5F30-F9F135069D93}"/>
              </a:ext>
            </a:extLst>
          </p:cNvPr>
          <p:cNvSpPr txBox="1"/>
          <p:nvPr/>
        </p:nvSpPr>
        <p:spPr>
          <a:xfrm>
            <a:off x="5080318" y="1372077"/>
            <a:ext cx="67959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但對於多分類模型而言，會有精確度和召回度會因關注的正例不一樣而有三種判斷</a:t>
            </a:r>
            <a:r>
              <a:rPr lang="en-US" altLang="zh-TW" sz="20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,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下表是以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做為正例的判斷表格</a:t>
            </a:r>
            <a:endParaRPr lang="zh-TW" altLang="en-US" sz="20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139696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833421" y="609213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精確率和召回率函數</a:t>
            </a:r>
            <a:r>
              <a:rPr lang="en-US" altLang="zh-TW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average</a:t>
            </a:r>
            <a:r>
              <a:rPr lang="zh-TW" altLang="en-US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參數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DF307785-7244-2FD1-9058-D28736FF05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060990"/>
              </p:ext>
            </p:extLst>
          </p:nvPr>
        </p:nvGraphicFramePr>
        <p:xfrm>
          <a:off x="4309241" y="2188701"/>
          <a:ext cx="7844320" cy="39897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6994">
                  <a:extLst>
                    <a:ext uri="{9D8B030D-6E8A-4147-A177-3AD203B41FA5}">
                      <a16:colId xmlns:a16="http://schemas.microsoft.com/office/drawing/2014/main" val="800639407"/>
                    </a:ext>
                  </a:extLst>
                </a:gridCol>
                <a:gridCol w="6517326">
                  <a:extLst>
                    <a:ext uri="{9D8B030D-6E8A-4147-A177-3AD203B41FA5}">
                      <a16:colId xmlns:a16="http://schemas.microsoft.com/office/drawing/2014/main" val="1635928462"/>
                    </a:ext>
                  </a:extLst>
                </a:gridCol>
              </a:tblGrid>
              <a:tr h="39684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名稱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定義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7777752"/>
                  </a:ext>
                </a:extLst>
              </a:tr>
              <a:tr h="51741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binary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初始值，只適用二元分類</a:t>
                      </a:r>
                      <a:endParaRPr lang="zh-TW" altLang="en-US" sz="18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6974776"/>
                  </a:ext>
                </a:extLst>
              </a:tr>
              <a:tr h="7157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micro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zh-TW" altLang="en-US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將不同組的分母與分子都相加起來，使用二元的方法處理多分類</a:t>
                      </a:r>
                      <a:r>
                        <a:rPr lang="en-US" altLang="zh-TW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(</a:t>
                      </a:r>
                      <a:r>
                        <a:rPr lang="zh-TW" altLang="en-US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這會使精確率和召回率始終相同</a:t>
                      </a:r>
                      <a:r>
                        <a:rPr lang="en-US" altLang="zh-TW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)</a:t>
                      </a:r>
                      <a:endParaRPr lang="zh-TW" altLang="en-US" sz="1800" b="0" dirty="0">
                        <a:solidFill>
                          <a:srgbClr val="2B2C43"/>
                        </a:solidFill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1914028"/>
                  </a:ext>
                </a:extLst>
              </a:tr>
              <a:tr h="51741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macro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zh-TW" altLang="en-US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個別計算各組的精確率和召回率並加起來平均</a:t>
                      </a:r>
                      <a:r>
                        <a:rPr lang="en-US" altLang="zh-TW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(</a:t>
                      </a:r>
                      <a:r>
                        <a:rPr lang="zh-TW" altLang="en-US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較重視稀有項目</a:t>
                      </a:r>
                      <a:r>
                        <a:rPr lang="en-US" altLang="zh-TW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)</a:t>
                      </a:r>
                      <a:endParaRPr lang="zh-TW" altLang="en-US" sz="1800" b="0" dirty="0">
                        <a:solidFill>
                          <a:srgbClr val="2B2C43"/>
                        </a:solidFill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0077024"/>
                  </a:ext>
                </a:extLst>
              </a:tr>
              <a:tr h="51741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samples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計算每個樣本的平均召回率和精確率後，再進行加總平均</a:t>
                      </a:r>
                      <a:endParaRPr lang="zh-TW" altLang="en-US" sz="18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1321454"/>
                  </a:ext>
                </a:extLst>
              </a:tr>
              <a:tr h="51741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weighted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依照樣本數進行加權計算</a:t>
                      </a:r>
                      <a:r>
                        <a:rPr lang="en-US" altLang="zh-TW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(</a:t>
                      </a:r>
                      <a:r>
                        <a:rPr lang="zh-TW" altLang="en-US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較受主要樣本的影響</a:t>
                      </a:r>
                      <a:r>
                        <a:rPr lang="en-US" altLang="zh-TW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)</a:t>
                      </a:r>
                      <a:endParaRPr lang="zh-TW" altLang="en-US" sz="1800" b="0" dirty="0">
                        <a:solidFill>
                          <a:srgbClr val="2B2C43"/>
                        </a:solidFill>
                        <a:effectLst/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8610586"/>
                  </a:ext>
                </a:extLst>
              </a:tr>
              <a:tr h="7157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none</a:t>
                      </a:r>
                      <a:endParaRPr lang="zh-TW" altLang="en-US" sz="20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分別計算每個標籤的召回和精確率</a:t>
                      </a:r>
                      <a:r>
                        <a:rPr lang="en-US" altLang="zh-TW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(</a:t>
                      </a:r>
                      <a:r>
                        <a:rPr lang="zh-TW" altLang="en-US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亦可用</a:t>
                      </a:r>
                      <a:r>
                        <a:rPr lang="en-US" altLang="zh-TW" sz="1800" b="0" i="0" u="none" strike="noStrike" dirty="0" err="1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lables</a:t>
                      </a:r>
                      <a:r>
                        <a:rPr lang="zh-TW" altLang="en-US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設定只輸出特定標籤</a:t>
                      </a:r>
                      <a:r>
                        <a:rPr lang="en-US" altLang="zh-TW" sz="1800" b="0" i="0" u="none" strike="noStrike" dirty="0">
                          <a:solidFill>
                            <a:srgbClr val="2B2C43"/>
                          </a:solidFill>
                          <a:effectLst/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)</a:t>
                      </a:r>
                      <a:endParaRPr lang="zh-TW" altLang="en-US" sz="18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3060738"/>
                  </a:ext>
                </a:extLst>
              </a:tr>
            </a:tbl>
          </a:graphicData>
        </a:graphic>
      </p:graphicFrame>
      <p:sp>
        <p:nvSpPr>
          <p:cNvPr id="7" name="文字方塊 6">
            <a:extLst>
              <a:ext uri="{FF2B5EF4-FFF2-40B4-BE49-F238E27FC236}">
                <a16:creationId xmlns:a16="http://schemas.microsoft.com/office/drawing/2014/main" id="{E70EAE17-4B53-C8B5-5F30-F9F135069D93}"/>
              </a:ext>
            </a:extLst>
          </p:cNvPr>
          <p:cNvSpPr txBox="1"/>
          <p:nvPr/>
        </p:nvSpPr>
        <p:spPr>
          <a:xfrm>
            <a:off x="4833421" y="1372077"/>
            <a:ext cx="67959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000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sklearn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的函數會依照不同的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average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參數來評斷模型的整體精確率和召回率</a:t>
            </a:r>
            <a:endParaRPr lang="zh-TW" altLang="en-US" sz="20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523736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833421" y="609213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模型訓練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選擇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70EAE17-4B53-C8B5-5F30-F9F135069D93}"/>
              </a:ext>
            </a:extLst>
          </p:cNvPr>
          <p:cNvSpPr txBox="1"/>
          <p:nvPr/>
        </p:nvSpPr>
        <p:spPr>
          <a:xfrm>
            <a:off x="4833421" y="1794075"/>
            <a:ext cx="67959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選用擅長分類的模型</a:t>
            </a:r>
            <a:endParaRPr lang="zh-TW" altLang="en-US" sz="20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1585DE56-2C4B-2730-6FCF-EF1C74FA7A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710735"/>
              </p:ext>
            </p:extLst>
          </p:nvPr>
        </p:nvGraphicFramePr>
        <p:xfrm>
          <a:off x="4921971" y="2336113"/>
          <a:ext cx="6618859" cy="1515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9155">
                  <a:extLst>
                    <a:ext uri="{9D8B030D-6E8A-4147-A177-3AD203B41FA5}">
                      <a16:colId xmlns:a16="http://schemas.microsoft.com/office/drawing/2014/main" val="743746837"/>
                    </a:ext>
                  </a:extLst>
                </a:gridCol>
                <a:gridCol w="1766568">
                  <a:extLst>
                    <a:ext uri="{9D8B030D-6E8A-4147-A177-3AD203B41FA5}">
                      <a16:colId xmlns:a16="http://schemas.microsoft.com/office/drawing/2014/main" val="2330276796"/>
                    </a:ext>
                  </a:extLst>
                </a:gridCol>
                <a:gridCol w="1766568">
                  <a:extLst>
                    <a:ext uri="{9D8B030D-6E8A-4147-A177-3AD203B41FA5}">
                      <a16:colId xmlns:a16="http://schemas.microsoft.com/office/drawing/2014/main" val="1496652576"/>
                    </a:ext>
                  </a:extLst>
                </a:gridCol>
                <a:gridCol w="1766568">
                  <a:extLst>
                    <a:ext uri="{9D8B030D-6E8A-4147-A177-3AD203B41FA5}">
                      <a16:colId xmlns:a16="http://schemas.microsoft.com/office/drawing/2014/main" val="676968266"/>
                    </a:ext>
                  </a:extLst>
                </a:gridCol>
              </a:tblGrid>
              <a:tr h="757539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b="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邏輯回歸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b="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隨機樹林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b="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決策樹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SVC</a:t>
                      </a:r>
                      <a:endParaRPr lang="zh-TW" altLang="en-US" sz="2000" b="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590002"/>
                  </a:ext>
                </a:extLst>
              </a:tr>
              <a:tr h="75753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b="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KNN</a:t>
                      </a:r>
                      <a:endParaRPr lang="zh-TW" altLang="en-US" sz="2000" b="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梯度提升與</a:t>
                      </a:r>
                      <a:endParaRPr lang="en-US" altLang="zh-TW" sz="20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  <a:p>
                      <a:pPr algn="ctr"/>
                      <a:r>
                        <a:rPr lang="zh-TW" altLang="en-US" sz="20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多層感知器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err="1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XGBoost</a:t>
                      </a:r>
                      <a:endParaRPr lang="zh-TW" altLang="en-US" sz="20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dirty="0" err="1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LightGBM</a:t>
                      </a:r>
                      <a:endParaRPr lang="zh-TW" altLang="en-US" sz="20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5341082"/>
                  </a:ext>
                </a:extLst>
              </a:tr>
            </a:tbl>
          </a:graphicData>
        </a:graphic>
      </p:graphicFrame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4833420" y="3992640"/>
            <a:ext cx="679596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並使用下列函式分別帶入全特徵和具相關性特徵</a:t>
            </a:r>
            <a:endParaRPr lang="en-US" altLang="zh-TW" sz="20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(BMI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、</a:t>
            </a:r>
            <a:r>
              <a:rPr lang="en-US" altLang="zh-TW" sz="2000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HighHP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、</a:t>
            </a:r>
            <a:r>
              <a:rPr lang="en-US" altLang="zh-TW" sz="2000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HighChol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、</a:t>
            </a:r>
            <a:r>
              <a:rPr lang="en-US" altLang="zh-TW" sz="2000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GenHlth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、</a:t>
            </a:r>
            <a:r>
              <a:rPr lang="en-US" altLang="zh-TW" sz="2000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DiffWalk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0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由於本數據的正負例差距很大，所以須調整每個樣本標籤的權重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(0:1,1:1,2:5)</a:t>
            </a:r>
            <a:endParaRPr lang="zh-TW" altLang="en-US" sz="20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37133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1735256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833421" y="609213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模型訓練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選擇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4833420" y="1748242"/>
            <a:ext cx="67959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由於本數據的正負例差距很大，所以須調整每個樣本標籤的權重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(0:1,1:1,2:5)</a:t>
            </a:r>
            <a:endParaRPr lang="zh-TW" altLang="en-US" sz="20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00530554-85FF-C952-5A33-011269A70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712" y="2484081"/>
            <a:ext cx="7681376" cy="2963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08712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模型比較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833421" y="609213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三元狀態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訓練結果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4702301" y="1652545"/>
            <a:ext cx="705819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1.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大多數模型的分數都不太好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即使有調整比例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，這是因為大部分的模型都比較考量二元分類而非多分類的情況</a:t>
            </a:r>
            <a:endParaRPr lang="zh-TW" altLang="en-US" sz="20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2.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可以利用調整權重拉高整體召回率，但同時會使精確率下滑</a:t>
            </a:r>
            <a:endParaRPr lang="zh-TW" altLang="en-US" sz="20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092EB562-E377-BD2E-7903-079A1B6E26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260819"/>
              </p:ext>
            </p:extLst>
          </p:nvPr>
        </p:nvGraphicFramePr>
        <p:xfrm>
          <a:off x="5271736" y="3880926"/>
          <a:ext cx="5919327" cy="2211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9243">
                  <a:extLst>
                    <a:ext uri="{9D8B030D-6E8A-4147-A177-3AD203B41FA5}">
                      <a16:colId xmlns:a16="http://schemas.microsoft.com/office/drawing/2014/main" val="2152001746"/>
                    </a:ext>
                  </a:extLst>
                </a:gridCol>
                <a:gridCol w="2155042">
                  <a:extLst>
                    <a:ext uri="{9D8B030D-6E8A-4147-A177-3AD203B41FA5}">
                      <a16:colId xmlns:a16="http://schemas.microsoft.com/office/drawing/2014/main" val="3137285619"/>
                    </a:ext>
                  </a:extLst>
                </a:gridCol>
                <a:gridCol w="2155042">
                  <a:extLst>
                    <a:ext uri="{9D8B030D-6E8A-4147-A177-3AD203B41FA5}">
                      <a16:colId xmlns:a16="http://schemas.microsoft.com/office/drawing/2014/main" val="3650562887"/>
                    </a:ext>
                  </a:extLst>
                </a:gridCol>
              </a:tblGrid>
              <a:tr h="294289">
                <a:tc>
                  <a:txBody>
                    <a:bodyPr/>
                    <a:lstStyle/>
                    <a:p>
                      <a:pPr algn="ctr"/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召回度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F1</a:t>
                      </a:r>
                      <a:endParaRPr lang="zh-TW" altLang="en-US" sz="270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363508"/>
                  </a:ext>
                </a:extLst>
              </a:tr>
              <a:tr h="861211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全特徵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0.7997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0.4436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2572867"/>
                  </a:ext>
                </a:extLst>
              </a:tr>
              <a:tr h="861211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相關特徵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0.7596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0.4194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933935"/>
                  </a:ext>
                </a:extLst>
              </a:tr>
            </a:tbl>
          </a:graphicData>
        </a:graphic>
      </p:graphicFrame>
      <p:sp>
        <p:nvSpPr>
          <p:cNvPr id="13" name="文字方塊 12">
            <a:extLst>
              <a:ext uri="{FF2B5EF4-FFF2-40B4-BE49-F238E27FC236}">
                <a16:creationId xmlns:a16="http://schemas.microsoft.com/office/drawing/2014/main" id="{51EC293D-8380-2DFF-F3D5-EB344D6633E0}"/>
              </a:ext>
            </a:extLst>
          </p:cNvPr>
          <p:cNvSpPr txBox="1"/>
          <p:nvPr/>
        </p:nvSpPr>
        <p:spPr>
          <a:xfrm>
            <a:off x="4702301" y="3342209"/>
            <a:ext cx="70581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最終輸出的模型為</a:t>
            </a:r>
            <a:r>
              <a:rPr lang="en-US" altLang="zh-TW" sz="2400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LightGBM</a:t>
            </a:r>
            <a:endParaRPr lang="zh-TW" altLang="en-US" sz="24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62226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833421" y="609213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三元狀態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訓練結果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4702301" y="1652545"/>
            <a:ext cx="7058199" cy="320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800" b="1" i="0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LightGBM</a:t>
            </a:r>
            <a:r>
              <a:rPr lang="zh-TW" altLang="en-US" sz="2800" b="1" i="0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模型介紹</a:t>
            </a:r>
            <a:endParaRPr lang="en-US" altLang="zh-TW" sz="2800" b="1" i="0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微軟開發，基於梯度提升決策樹框架的集成模型</a:t>
            </a:r>
            <a:endParaRPr lang="zh-TW" altLang="en-US" sz="24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對大型數據集的狀況較為擅長</a:t>
            </a:r>
            <a:endParaRPr lang="zh-TW" altLang="en-US" sz="24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採直方圖學習與分布式訓練，有效提升計算效率</a:t>
            </a:r>
            <a:endParaRPr lang="zh-TW" altLang="en-US" sz="24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使用特徵並行學習，可以快速地處理大量特徵。</a:t>
            </a:r>
            <a:endParaRPr lang="zh-TW" altLang="en-US" sz="24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自動裁剪樹的功能，有助於防止過擬合</a:t>
            </a:r>
            <a:endParaRPr lang="zh-TW" altLang="en-US" sz="24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458837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833421" y="609213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狀態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訓練結果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4208000" y="1806434"/>
            <a:ext cx="80468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1.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推測可能與初始數據太過發散有關，數據對糖尿病的正相關度太低</a:t>
            </a:r>
            <a:endParaRPr lang="en-US" altLang="zh-TW" sz="20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2.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單一特徵最高預測約落在</a:t>
            </a:r>
            <a:r>
              <a:rPr lang="en-US" altLang="zh-TW" sz="20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50%-60%</a:t>
            </a:r>
            <a:endParaRPr lang="zh-TW" altLang="en-US" sz="2000" b="1" dirty="0">
              <a:solidFill>
                <a:srgbClr val="FF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092EB562-E377-BD2E-7903-079A1B6E26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6522599"/>
              </p:ext>
            </p:extLst>
          </p:nvPr>
        </p:nvGraphicFramePr>
        <p:xfrm>
          <a:off x="5232508" y="3880926"/>
          <a:ext cx="5997784" cy="2211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0572">
                  <a:extLst>
                    <a:ext uri="{9D8B030D-6E8A-4147-A177-3AD203B41FA5}">
                      <a16:colId xmlns:a16="http://schemas.microsoft.com/office/drawing/2014/main" val="2152001746"/>
                    </a:ext>
                  </a:extLst>
                </a:gridCol>
                <a:gridCol w="2183606">
                  <a:extLst>
                    <a:ext uri="{9D8B030D-6E8A-4147-A177-3AD203B41FA5}">
                      <a16:colId xmlns:a16="http://schemas.microsoft.com/office/drawing/2014/main" val="3137285619"/>
                    </a:ext>
                  </a:extLst>
                </a:gridCol>
                <a:gridCol w="2183606">
                  <a:extLst>
                    <a:ext uri="{9D8B030D-6E8A-4147-A177-3AD203B41FA5}">
                      <a16:colId xmlns:a16="http://schemas.microsoft.com/office/drawing/2014/main" val="3650562887"/>
                    </a:ext>
                  </a:extLst>
                </a:gridCol>
              </a:tblGrid>
              <a:tr h="294289">
                <a:tc>
                  <a:txBody>
                    <a:bodyPr/>
                    <a:lstStyle/>
                    <a:p>
                      <a:pPr algn="ctr"/>
                      <a:endParaRPr lang="zh-TW" altLang="en-US" sz="2700" b="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70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召回度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F1</a:t>
                      </a:r>
                      <a:endParaRPr lang="zh-TW" altLang="en-US" sz="2700" dirty="0">
                        <a:solidFill>
                          <a:schemeClr val="bg1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363508"/>
                  </a:ext>
                </a:extLst>
              </a:tr>
              <a:tr h="861211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b="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全特徵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0.74519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0.75005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2572867"/>
                  </a:ext>
                </a:extLst>
              </a:tr>
              <a:tr h="861211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>
                          <a:solidFill>
                            <a:schemeClr val="bg1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相關特徵</a:t>
                      </a: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233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0.74582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700" dirty="0">
                          <a:solidFill>
                            <a:srgbClr val="2B2C43"/>
                          </a:solidFill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</a:rPr>
                        <a:t>0.75042</a:t>
                      </a:r>
                      <a:endParaRPr lang="zh-TW" altLang="en-US" sz="2700" dirty="0">
                        <a:solidFill>
                          <a:srgbClr val="2B2C43"/>
                        </a:solidFill>
                        <a:latin typeface="Adobe 黑体 Std R" panose="020B0400000000000000" pitchFamily="34" charset="-128"/>
                        <a:ea typeface="Adobe 黑体 Std R" panose="020B0400000000000000" pitchFamily="34" charset="-128"/>
                      </a:endParaRPr>
                    </a:p>
                  </a:txBody>
                  <a:tcPr marL="77100" marR="77100" marT="38550" marB="385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933935"/>
                  </a:ext>
                </a:extLst>
              </a:tr>
            </a:tbl>
          </a:graphicData>
        </a:graphic>
      </p:graphicFrame>
      <p:sp>
        <p:nvSpPr>
          <p:cNvPr id="13" name="文字方塊 12">
            <a:extLst>
              <a:ext uri="{FF2B5EF4-FFF2-40B4-BE49-F238E27FC236}">
                <a16:creationId xmlns:a16="http://schemas.microsoft.com/office/drawing/2014/main" id="{51EC293D-8380-2DFF-F3D5-EB344D6633E0}"/>
              </a:ext>
            </a:extLst>
          </p:cNvPr>
          <p:cNvSpPr txBox="1"/>
          <p:nvPr/>
        </p:nvSpPr>
        <p:spPr>
          <a:xfrm>
            <a:off x="4702301" y="3342209"/>
            <a:ext cx="70581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最終輸出的模型為</a:t>
            </a:r>
            <a:r>
              <a:rPr lang="en-US" altLang="zh-TW" sz="24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AdaBoost</a:t>
            </a:r>
            <a:endParaRPr lang="zh-TW" altLang="en-US" sz="24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884136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833421" y="609213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狀態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訓練結果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3825769" y="1946468"/>
            <a:ext cx="8439803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zh-TW" altLang="en-US" sz="2400" b="1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全特徵</a:t>
            </a:r>
            <a:r>
              <a:rPr lang="zh-TW" altLang="en-US" sz="24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：</a:t>
            </a:r>
            <a:endParaRPr lang="en-US" altLang="zh-TW" sz="24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['</a:t>
            </a:r>
            <a:r>
              <a:rPr lang="en-US" altLang="zh-TW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HighBP</a:t>
            </a: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','</a:t>
            </a:r>
            <a:r>
              <a:rPr lang="en-US" altLang="zh-TW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HighChol</a:t>
            </a: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','</a:t>
            </a:r>
            <a:r>
              <a:rPr lang="en-US" altLang="zh-TW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CholCheck</a:t>
            </a: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','</a:t>
            </a:r>
            <a:r>
              <a:rPr lang="en-US" altLang="zh-TW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BMI',</a:t>
            </a:r>
            <a:r>
              <a:rPr lang="en-US" altLang="zh-TW" b="0" i="0" u="none" strike="noStrike" dirty="0" err="1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</a:t>
            </a:r>
            <a:r>
              <a:rPr lang="en-US" altLang="zh-TW" b="1" i="0" u="none" strike="noStrike" dirty="0" err="1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Smoker</a:t>
            </a:r>
            <a:r>
              <a:rPr lang="en-US" altLang="zh-TW" b="0" i="0" u="none" strike="noStrike" dirty="0" err="1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</a:t>
            </a:r>
            <a:r>
              <a:rPr lang="en-US" altLang="zh-TW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,'Stroke</a:t>
            </a: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',</a:t>
            </a:r>
            <a:endParaRPr lang="en-US" altLang="zh-TW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'HeartDiseaseorAttack','PhysActivity',</a:t>
            </a:r>
            <a:r>
              <a:rPr lang="en-US" altLang="zh-TW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'Fruits','Veggies',</a:t>
            </a: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'HvyAlcoholConsump',</a:t>
            </a:r>
            <a:endParaRPr lang="en-US" altLang="zh-TW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'AnyHealthcare','NoDocbcCost','GenHlth',</a:t>
            </a:r>
            <a:r>
              <a:rPr lang="en-US" altLang="zh-TW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'MentHlth'</a:t>
            </a: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,'PhysHlth','DiffWalk',’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TW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Sex','Age','Education','Income</a:t>
            </a: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’]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zh-TW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zh-TW" altLang="en-US" sz="2400" b="1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選用特徵</a:t>
            </a:r>
            <a:r>
              <a:rPr lang="zh-TW" altLang="en-US" sz="1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：</a:t>
            </a: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['HighBP','HighChol','NoDocbcCost','AnyHealthcare','CholCheck','BMI','Stroke','</a:t>
            </a:r>
            <a:endParaRPr lang="en-US" altLang="zh-TW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HeartDiseaseorAttack','PhysActivity','HvyAlcoholConsump','GenHlth','DiffWalk',</a:t>
            </a:r>
            <a:endParaRPr lang="en-US" altLang="zh-TW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</a:t>
            </a:r>
            <a:r>
              <a:rPr lang="en-US" altLang="zh-TW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PhysHlth</a:t>
            </a: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','</a:t>
            </a:r>
            <a:r>
              <a:rPr lang="en-US" altLang="zh-TW" b="0" i="0" u="none" strike="noStrike" dirty="0" err="1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Sex','Age','Education','Income</a:t>
            </a:r>
            <a:r>
              <a:rPr lang="en-US" altLang="zh-TW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’]</a:t>
            </a:r>
            <a:endParaRPr lang="en-US" altLang="zh-TW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altLang="zh-TW" sz="2800" b="0" dirty="0">
                <a:effectLst/>
              </a:rPr>
            </a:br>
            <a:r>
              <a:rPr lang="en-US" altLang="zh-TW" sz="2800" b="0" dirty="0">
                <a:effectLst/>
              </a:rPr>
              <a:t>(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這四者不僅差異不大，且幾乎與其他特徵相反，所以會降低準確率</a:t>
            </a:r>
            <a:r>
              <a:rPr lang="en-US" altLang="zh-TW" sz="28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2800" b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53206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833421" y="609213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狀態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訓練結果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4713187" y="1379276"/>
            <a:ext cx="70581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8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AdaBoost</a:t>
            </a:r>
            <a:r>
              <a:rPr lang="zh-TW" altLang="en-US" sz="2800" b="1" i="0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模型介紹</a:t>
            </a:r>
            <a:endParaRPr lang="en-US" altLang="zh-TW" sz="24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A6F6116-A36D-3E3D-5362-83D58CC8BF37}"/>
              </a:ext>
            </a:extLst>
          </p:cNvPr>
          <p:cNvSpPr txBox="1"/>
          <p:nvPr/>
        </p:nvSpPr>
        <p:spPr>
          <a:xfrm>
            <a:off x="4702301" y="2194185"/>
            <a:ext cx="7058199" cy="372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altLang="zh-TW" sz="2000" b="1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AdaBoost</a:t>
            </a:r>
            <a:r>
              <a:rPr lang="zh-TW" altLang="en-US" sz="2000" b="1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有以下特點</a:t>
            </a:r>
            <a:r>
              <a:rPr lang="en-US" altLang="zh-TW" sz="2000" b="1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:</a:t>
            </a:r>
            <a:endParaRPr lang="en-US" altLang="zh-TW" sz="2000" b="1" i="0" u="none" strike="noStrike" dirty="0">
              <a:solidFill>
                <a:srgbClr val="EF233D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zh-TW" altLang="en-US" sz="2400" b="1" i="0" u="none" strike="noStrike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適應性權重：</a:t>
            </a:r>
            <a:endParaRPr lang="en-US" altLang="zh-TW" sz="2400" b="1" i="0" u="none" strike="noStrike" dirty="0">
              <a:solidFill>
                <a:srgbClr val="EF233D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在每個迭代中，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AdaBoost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調整樣本的權重，使錯誤分類樣本獲得更高的權重，進而平衡所有數據。</a:t>
            </a:r>
            <a:endParaRPr lang="en-US" altLang="zh-TW" sz="20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endParaRPr lang="en-US" altLang="zh-TW" sz="20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zh-TW" altLang="en-US" sz="2400" b="1" i="0" u="none" strike="noStrike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集成多個弱分類器</a:t>
            </a:r>
            <a:r>
              <a:rPr lang="zh-TW" altLang="en-US" sz="2400" b="0" i="0" u="none" strike="noStrike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：</a:t>
            </a:r>
            <a:endParaRPr lang="en-US" altLang="zh-TW" sz="2400" b="0" i="0" u="none" strike="noStrike" dirty="0">
              <a:solidFill>
                <a:srgbClr val="EF233D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AdaBoost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通過組合多個弱分類器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通堂是深度較小的決策樹</a:t>
            </a:r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來建構較強的分類器。</a:t>
            </a:r>
            <a:endParaRPr lang="en-US" altLang="zh-TW" sz="20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endParaRPr lang="zh-TW" altLang="en-US" sz="2000" b="0" i="0" u="none" strike="noStrike" dirty="0">
              <a:solidFill>
                <a:srgbClr val="EF233D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zh-TW" altLang="en-US" sz="2400" b="1" i="0" u="none" strike="noStrike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二元分類</a:t>
            </a:r>
            <a:r>
              <a:rPr lang="zh-TW" altLang="en-US" sz="2400" b="0" i="0" u="none" strike="noStrike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：</a:t>
            </a:r>
            <a:endParaRPr lang="en-US" altLang="zh-TW" sz="2400" b="0" i="0" u="none" strike="noStrike" dirty="0">
              <a:solidFill>
                <a:srgbClr val="EF233D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en-US" altLang="zh-TW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AdaBoost</a:t>
            </a: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最初設計就是應用於二元分類。</a:t>
            </a:r>
            <a:endParaRPr lang="en-US" altLang="zh-TW" sz="20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7612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字方塊 37">
            <a:extLst>
              <a:ext uri="{FF2B5EF4-FFF2-40B4-BE49-F238E27FC236}">
                <a16:creationId xmlns:a16="http://schemas.microsoft.com/office/drawing/2014/main" id="{96007E2A-378D-5EF9-B2D2-21C1CFE3552A}"/>
              </a:ext>
            </a:extLst>
          </p:cNvPr>
          <p:cNvSpPr txBox="1"/>
          <p:nvPr/>
        </p:nvSpPr>
        <p:spPr>
          <a:xfrm>
            <a:off x="2070513" y="2550855"/>
            <a:ext cx="805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使用者介面實作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4F98F8E4-7267-E93E-F1FF-B36DE1995708}"/>
              </a:ext>
            </a:extLst>
          </p:cNvPr>
          <p:cNvGrpSpPr/>
          <p:nvPr/>
        </p:nvGrpSpPr>
        <p:grpSpPr>
          <a:xfrm>
            <a:off x="1940442" y="4565641"/>
            <a:ext cx="2183218" cy="1305628"/>
            <a:chOff x="848833" y="2354204"/>
            <a:chExt cx="2183218" cy="1305628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00C0ECBF-9B5B-4724-1AB7-074CC41D3D8C}"/>
                </a:ext>
              </a:extLst>
            </p:cNvPr>
            <p:cNvSpPr/>
            <p:nvPr/>
          </p:nvSpPr>
          <p:spPr>
            <a:xfrm>
              <a:off x="848833" y="2354204"/>
              <a:ext cx="2183218" cy="850604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戴仕庭</a:t>
              </a:r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B85760FB-3C1A-8EB2-324D-301A84E18403}"/>
                </a:ext>
              </a:extLst>
            </p:cNvPr>
            <p:cNvSpPr txBox="1"/>
            <p:nvPr/>
          </p:nvSpPr>
          <p:spPr>
            <a:xfrm>
              <a:off x="848833" y="3198167"/>
              <a:ext cx="21832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電機三</a:t>
              </a:r>
              <a:endParaRPr lang="en-US" altLang="zh-TW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194BB4DB-C91F-5780-B2DE-990FD49C3210}"/>
              </a:ext>
            </a:extLst>
          </p:cNvPr>
          <p:cNvGrpSpPr/>
          <p:nvPr/>
        </p:nvGrpSpPr>
        <p:grpSpPr>
          <a:xfrm>
            <a:off x="8068340" y="4565641"/>
            <a:ext cx="2183218" cy="1312269"/>
            <a:chOff x="6976731" y="2354204"/>
            <a:chExt cx="2183218" cy="1312269"/>
          </a:xfrm>
        </p:grpSpPr>
        <p:sp>
          <p:nvSpPr>
            <p:cNvPr id="19" name="矩形: 圓角 18">
              <a:extLst>
                <a:ext uri="{FF2B5EF4-FFF2-40B4-BE49-F238E27FC236}">
                  <a16:creationId xmlns:a16="http://schemas.microsoft.com/office/drawing/2014/main" id="{3E82C1F9-3DC1-CB82-9EDA-4BF5436E6EC7}"/>
                </a:ext>
              </a:extLst>
            </p:cNvPr>
            <p:cNvSpPr/>
            <p:nvPr/>
          </p:nvSpPr>
          <p:spPr>
            <a:xfrm>
              <a:off x="6976731" y="2354204"/>
              <a:ext cx="2183218" cy="850604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i="0" dirty="0">
                  <a:solidFill>
                    <a:srgbClr val="00206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楊霆軒</a:t>
              </a:r>
              <a:endParaRPr lang="zh-TW" altLang="en-US" sz="4400" b="1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529633EA-B8E7-9BBD-93FD-9FD298A10D0D}"/>
                </a:ext>
              </a:extLst>
            </p:cNvPr>
            <p:cNvSpPr txBox="1"/>
            <p:nvPr/>
          </p:nvSpPr>
          <p:spPr>
            <a:xfrm>
              <a:off x="6976731" y="3204808"/>
              <a:ext cx="21832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地科三</a:t>
              </a:r>
            </a:p>
          </p:txBody>
        </p:sp>
      </p:grpSp>
      <p:sp>
        <p:nvSpPr>
          <p:cNvPr id="28" name="流程圖: 程序 27">
            <a:extLst>
              <a:ext uri="{FF2B5EF4-FFF2-40B4-BE49-F238E27FC236}">
                <a16:creationId xmlns:a16="http://schemas.microsoft.com/office/drawing/2014/main" id="{E034A1E5-76D6-D2DC-45C7-9646A967A21B}"/>
              </a:ext>
            </a:extLst>
          </p:cNvPr>
          <p:cNvSpPr/>
          <p:nvPr/>
        </p:nvSpPr>
        <p:spPr>
          <a:xfrm>
            <a:off x="0" y="-2438514"/>
            <a:ext cx="12192000" cy="4283726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" name="直線接點 1">
            <a:extLst>
              <a:ext uri="{FF2B5EF4-FFF2-40B4-BE49-F238E27FC236}">
                <a16:creationId xmlns:a16="http://schemas.microsoft.com/office/drawing/2014/main" id="{E52B5177-F401-CA37-4842-2EE4A23B7032}"/>
              </a:ext>
            </a:extLst>
          </p:cNvPr>
          <p:cNvCxnSpPr>
            <a:cxnSpLocks/>
          </p:cNvCxnSpPr>
          <p:nvPr/>
        </p:nvCxnSpPr>
        <p:spPr>
          <a:xfrm>
            <a:off x="0" y="1636224"/>
            <a:ext cx="1219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D2662DF3-1CCA-690E-C599-D542B9ED967A}"/>
              </a:ext>
            </a:extLst>
          </p:cNvPr>
          <p:cNvCxnSpPr>
            <a:cxnSpLocks/>
          </p:cNvCxnSpPr>
          <p:nvPr/>
        </p:nvCxnSpPr>
        <p:spPr>
          <a:xfrm>
            <a:off x="0" y="1859508"/>
            <a:ext cx="1219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字方塊 3">
            <a:extLst>
              <a:ext uri="{FF2B5EF4-FFF2-40B4-BE49-F238E27FC236}">
                <a16:creationId xmlns:a16="http://schemas.microsoft.com/office/drawing/2014/main" id="{D2391DAB-7948-33B8-E44C-FAD232AD517E}"/>
              </a:ext>
            </a:extLst>
          </p:cNvPr>
          <p:cNvSpPr txBox="1"/>
          <p:nvPr/>
        </p:nvSpPr>
        <p:spPr>
          <a:xfrm>
            <a:off x="3032051" y="201143"/>
            <a:ext cx="61278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dirty="0">
                <a:solidFill>
                  <a:srgbClr val="2B2C43"/>
                </a:solidFill>
                <a:latin typeface="Arial Black" panose="020B0A04020102020204" pitchFamily="34" charset="0"/>
              </a:rPr>
              <a:t>MEMBERS</a:t>
            </a:r>
            <a:endParaRPr lang="zh-TW" altLang="en-US" sz="8000" dirty="0">
              <a:solidFill>
                <a:srgbClr val="2B2C43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BF23177-DD9A-A015-C8ED-6D81781A2BFC}"/>
              </a:ext>
            </a:extLst>
          </p:cNvPr>
          <p:cNvSpPr txBox="1"/>
          <p:nvPr/>
        </p:nvSpPr>
        <p:spPr>
          <a:xfrm>
            <a:off x="2466392" y="7086355"/>
            <a:ext cx="7259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組員分工</a:t>
            </a: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9A815C3E-27EC-0B60-6B50-C451A547C6E6}"/>
              </a:ext>
            </a:extLst>
          </p:cNvPr>
          <p:cNvSpPr txBox="1"/>
          <p:nvPr/>
        </p:nvSpPr>
        <p:spPr>
          <a:xfrm>
            <a:off x="14235667" y="2084666"/>
            <a:ext cx="103169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6600" b="1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資料分析及處理</a:t>
            </a:r>
          </a:p>
        </p:txBody>
      </p: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7FD3AE79-C2FB-8470-B374-14239B30A758}"/>
              </a:ext>
            </a:extLst>
          </p:cNvPr>
          <p:cNvGrpSpPr/>
          <p:nvPr/>
        </p:nvGrpSpPr>
        <p:grpSpPr>
          <a:xfrm>
            <a:off x="17210922" y="3521580"/>
            <a:ext cx="2183218" cy="1305628"/>
            <a:chOff x="848833" y="2354204"/>
            <a:chExt cx="2183218" cy="1305628"/>
          </a:xfrm>
          <a:noFill/>
        </p:grpSpPr>
        <p:sp>
          <p:nvSpPr>
            <p:cNvPr id="41" name="矩形: 圓角 40">
              <a:extLst>
                <a:ext uri="{FF2B5EF4-FFF2-40B4-BE49-F238E27FC236}">
                  <a16:creationId xmlns:a16="http://schemas.microsoft.com/office/drawing/2014/main" id="{0ACAFB12-5C23-2F78-D64A-90E8481C3EFD}"/>
                </a:ext>
              </a:extLst>
            </p:cNvPr>
            <p:cNvSpPr/>
            <p:nvPr/>
          </p:nvSpPr>
          <p:spPr>
            <a:xfrm>
              <a:off x="848833" y="2354204"/>
              <a:ext cx="2183218" cy="850604"/>
            </a:xfrm>
            <a:prstGeom prst="roundRect">
              <a:avLst/>
            </a:prstGeom>
            <a:grp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陳冠庭</a:t>
              </a:r>
            </a:p>
          </p:txBody>
        </p:sp>
        <p:sp>
          <p:nvSpPr>
            <p:cNvPr id="42" name="文字方塊 41">
              <a:extLst>
                <a:ext uri="{FF2B5EF4-FFF2-40B4-BE49-F238E27FC236}">
                  <a16:creationId xmlns:a16="http://schemas.microsoft.com/office/drawing/2014/main" id="{75C2F3F2-85DD-535F-B26B-3C5DB2447401}"/>
                </a:ext>
              </a:extLst>
            </p:cNvPr>
            <p:cNvSpPr txBox="1"/>
            <p:nvPr/>
          </p:nvSpPr>
          <p:spPr>
            <a:xfrm>
              <a:off x="848833" y="3198167"/>
              <a:ext cx="2183218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C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grpSp>
        <p:nvGrpSpPr>
          <p:cNvPr id="43" name="群組 42">
            <a:extLst>
              <a:ext uri="{FF2B5EF4-FFF2-40B4-BE49-F238E27FC236}">
                <a16:creationId xmlns:a16="http://schemas.microsoft.com/office/drawing/2014/main" id="{F625F837-8670-1052-6EBE-0BBD10200436}"/>
              </a:ext>
            </a:extLst>
          </p:cNvPr>
          <p:cNvGrpSpPr/>
          <p:nvPr/>
        </p:nvGrpSpPr>
        <p:grpSpPr>
          <a:xfrm>
            <a:off x="23064500" y="3521580"/>
            <a:ext cx="2183218" cy="1312269"/>
            <a:chOff x="6976731" y="2354204"/>
            <a:chExt cx="2183218" cy="1312269"/>
          </a:xfrm>
        </p:grpSpPr>
        <p:sp>
          <p:nvSpPr>
            <p:cNvPr id="44" name="矩形: 圓角 43">
              <a:extLst>
                <a:ext uri="{FF2B5EF4-FFF2-40B4-BE49-F238E27FC236}">
                  <a16:creationId xmlns:a16="http://schemas.microsoft.com/office/drawing/2014/main" id="{1B96E6E8-A00F-2115-E47B-D42161B7FE64}"/>
                </a:ext>
              </a:extLst>
            </p:cNvPr>
            <p:cNvSpPr/>
            <p:nvPr/>
          </p:nvSpPr>
          <p:spPr>
            <a:xfrm>
              <a:off x="6976731" y="2354204"/>
              <a:ext cx="2183218" cy="850604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黃子菁</a:t>
              </a:r>
            </a:p>
          </p:txBody>
        </p: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8E5F8F61-B5B1-B323-66E3-C29DD3D2BDA5}"/>
                </a:ext>
              </a:extLst>
            </p:cNvPr>
            <p:cNvSpPr txBox="1"/>
            <p:nvPr/>
          </p:nvSpPr>
          <p:spPr>
            <a:xfrm>
              <a:off x="6976731" y="3204808"/>
              <a:ext cx="21832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C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EB57A5C7-85F8-7C9B-DC48-358C70F22679}"/>
              </a:ext>
            </a:extLst>
          </p:cNvPr>
          <p:cNvGrpSpPr/>
          <p:nvPr/>
        </p:nvGrpSpPr>
        <p:grpSpPr>
          <a:xfrm>
            <a:off x="17210922" y="5162768"/>
            <a:ext cx="2183218" cy="1305628"/>
            <a:chOff x="848833" y="2354204"/>
            <a:chExt cx="2183218" cy="1305628"/>
          </a:xfrm>
          <a:noFill/>
        </p:grpSpPr>
        <p:sp>
          <p:nvSpPr>
            <p:cNvPr id="47" name="矩形: 圓角 46">
              <a:extLst>
                <a:ext uri="{FF2B5EF4-FFF2-40B4-BE49-F238E27FC236}">
                  <a16:creationId xmlns:a16="http://schemas.microsoft.com/office/drawing/2014/main" id="{BEFD817B-DA53-7D4E-DA80-455739B211A7}"/>
                </a:ext>
              </a:extLst>
            </p:cNvPr>
            <p:cNvSpPr/>
            <p:nvPr/>
          </p:nvSpPr>
          <p:spPr>
            <a:xfrm>
              <a:off x="848833" y="2354204"/>
              <a:ext cx="2183218" cy="850604"/>
            </a:xfrm>
            <a:prstGeom prst="roundRect">
              <a:avLst/>
            </a:prstGeom>
            <a:grp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劉祐軒</a:t>
              </a:r>
            </a:p>
          </p:txBody>
        </p:sp>
        <p:sp>
          <p:nvSpPr>
            <p:cNvPr id="48" name="文字方塊 47">
              <a:extLst>
                <a:ext uri="{FF2B5EF4-FFF2-40B4-BE49-F238E27FC236}">
                  <a16:creationId xmlns:a16="http://schemas.microsoft.com/office/drawing/2014/main" id="{21666A94-6AF8-4AF4-CF27-62BE2102BCDB}"/>
                </a:ext>
              </a:extLst>
            </p:cNvPr>
            <p:cNvSpPr txBox="1"/>
            <p:nvPr/>
          </p:nvSpPr>
          <p:spPr>
            <a:xfrm>
              <a:off x="848833" y="3198167"/>
              <a:ext cx="2183218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A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8BFBDB96-B438-118E-6D7D-5F9BC1A54710}"/>
              </a:ext>
            </a:extLst>
          </p:cNvPr>
          <p:cNvGrpSpPr/>
          <p:nvPr/>
        </p:nvGrpSpPr>
        <p:grpSpPr>
          <a:xfrm>
            <a:off x="23064500" y="5162768"/>
            <a:ext cx="2183218" cy="1312269"/>
            <a:chOff x="6976731" y="2354204"/>
            <a:chExt cx="2183218" cy="1312269"/>
          </a:xfrm>
        </p:grpSpPr>
        <p:sp>
          <p:nvSpPr>
            <p:cNvPr id="50" name="矩形: 圓角 49">
              <a:extLst>
                <a:ext uri="{FF2B5EF4-FFF2-40B4-BE49-F238E27FC236}">
                  <a16:creationId xmlns:a16="http://schemas.microsoft.com/office/drawing/2014/main" id="{B62C134C-5955-56E2-78AB-ABA4EDEE6047}"/>
                </a:ext>
              </a:extLst>
            </p:cNvPr>
            <p:cNvSpPr/>
            <p:nvPr/>
          </p:nvSpPr>
          <p:spPr>
            <a:xfrm>
              <a:off x="6976731" y="2354204"/>
              <a:ext cx="2183218" cy="850604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許郁翔</a:t>
              </a:r>
            </a:p>
          </p:txBody>
        </p:sp>
        <p:sp>
          <p:nvSpPr>
            <p:cNvPr id="51" name="文字方塊 50">
              <a:extLst>
                <a:ext uri="{FF2B5EF4-FFF2-40B4-BE49-F238E27FC236}">
                  <a16:creationId xmlns:a16="http://schemas.microsoft.com/office/drawing/2014/main" id="{E171DB01-1DB1-66DA-87B1-421D4D3C8073}"/>
                </a:ext>
              </a:extLst>
            </p:cNvPr>
            <p:cNvSpPr txBox="1"/>
            <p:nvPr/>
          </p:nvSpPr>
          <p:spPr>
            <a:xfrm>
              <a:off x="6976731" y="3204808"/>
              <a:ext cx="21832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C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5506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3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3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A420FA7-F1C4-B3CE-C9E9-16C0C076E96E}"/>
              </a:ext>
            </a:extLst>
          </p:cNvPr>
          <p:cNvSpPr/>
          <p:nvPr/>
        </p:nvSpPr>
        <p:spPr>
          <a:xfrm>
            <a:off x="-3443918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平行四邊形 7">
            <a:extLst>
              <a:ext uri="{FF2B5EF4-FFF2-40B4-BE49-F238E27FC236}">
                <a16:creationId xmlns:a16="http://schemas.microsoft.com/office/drawing/2014/main" id="{53581487-2C6F-737F-C6C0-F54D72F395BA}"/>
              </a:ext>
            </a:extLst>
          </p:cNvPr>
          <p:cNvSpPr/>
          <p:nvPr/>
        </p:nvSpPr>
        <p:spPr>
          <a:xfrm flipH="1">
            <a:off x="-591661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1269411-5C5B-9405-2B04-3CC94F21CFDB}"/>
              </a:ext>
            </a:extLst>
          </p:cNvPr>
          <p:cNvGrpSpPr/>
          <p:nvPr/>
        </p:nvGrpSpPr>
        <p:grpSpPr>
          <a:xfrm>
            <a:off x="38439" y="2194185"/>
            <a:ext cx="2469629" cy="2469629"/>
            <a:chOff x="4669184" y="2931937"/>
            <a:chExt cx="2853633" cy="2853633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1FC5B51D-4812-EBAA-A511-D364B5E3EA65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" name="Picture 2" descr="Python Logo, symbol, meaning, history, PNG, brand">
              <a:extLst>
                <a:ext uri="{FF2B5EF4-FFF2-40B4-BE49-F238E27FC236}">
                  <a16:creationId xmlns:a16="http://schemas.microsoft.com/office/drawing/2014/main" id="{7077A14D-0DAD-B24E-DCB0-6248B3B037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D67250-4B6A-5B28-BD05-A47064D3F044}"/>
              </a:ext>
            </a:extLst>
          </p:cNvPr>
          <p:cNvSpPr txBox="1"/>
          <p:nvPr/>
        </p:nvSpPr>
        <p:spPr>
          <a:xfrm>
            <a:off x="-258554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DD8396A-A9C2-20A0-B3E8-6275650CC03D}"/>
              </a:ext>
            </a:extLst>
          </p:cNvPr>
          <p:cNvSpPr/>
          <p:nvPr/>
        </p:nvSpPr>
        <p:spPr>
          <a:xfrm>
            <a:off x="1327459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833421" y="609213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狀態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訓練結果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4702301" y="1379276"/>
            <a:ext cx="7058199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8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AdaBoost</a:t>
            </a:r>
            <a:r>
              <a:rPr lang="zh-TW" altLang="en-US" sz="2800" b="1" i="0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模型介紹</a:t>
            </a:r>
            <a:endParaRPr lang="en-US" altLang="zh-TW" sz="2800" b="1" i="0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通過整合多種不同的模型來做分類或迴歸分析，最後再根據其正確率去判斷每一個不同的輸出所佔的比重為何。</a:t>
            </a:r>
            <a:endParaRPr lang="en-US" altLang="zh-TW" sz="24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8ECFE5E4-588B-2A8A-C77B-3AF6460C09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47" t="28764" r="8433" b="27203"/>
          <a:stretch/>
        </p:blipFill>
        <p:spPr>
          <a:xfrm>
            <a:off x="4246178" y="2918781"/>
            <a:ext cx="7689351" cy="3023713"/>
          </a:xfrm>
          <a:prstGeom prst="rect">
            <a:avLst/>
          </a:prstGeom>
        </p:spPr>
      </p:pic>
      <p:sp>
        <p:nvSpPr>
          <p:cNvPr id="15" name="平行四邊形 14">
            <a:extLst>
              <a:ext uri="{FF2B5EF4-FFF2-40B4-BE49-F238E27FC236}">
                <a16:creationId xmlns:a16="http://schemas.microsoft.com/office/drawing/2014/main" id="{059172E0-F375-0438-7009-5FD2E355CDC7}"/>
              </a:ext>
            </a:extLst>
          </p:cNvPr>
          <p:cNvSpPr/>
          <p:nvPr/>
        </p:nvSpPr>
        <p:spPr>
          <a:xfrm flipH="1">
            <a:off x="13462608" y="0"/>
            <a:ext cx="7917062" cy="6916997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6" name="Picture 8" descr="Computer - Free computer icons">
            <a:extLst>
              <a:ext uri="{FF2B5EF4-FFF2-40B4-BE49-F238E27FC236}">
                <a16:creationId xmlns:a16="http://schemas.microsoft.com/office/drawing/2014/main" id="{2C9F8435-982B-1EF6-E893-FCA8FB5B4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68756" y="1768450"/>
            <a:ext cx="3380095" cy="338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71EE3AC3-D49A-0208-4A0B-1B005580F53E}"/>
              </a:ext>
            </a:extLst>
          </p:cNvPr>
          <p:cNvSpPr txBox="1"/>
          <p:nvPr/>
        </p:nvSpPr>
        <p:spPr>
          <a:xfrm>
            <a:off x="14082681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</p:spTree>
    <p:extLst>
      <p:ext uri="{BB962C8B-B14F-4D97-AF65-F5344CB8AC3E}">
        <p14:creationId xmlns:p14="http://schemas.microsoft.com/office/powerpoint/2010/main" val="36162916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833421" y="609213"/>
            <a:ext cx="6795960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8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使用者介面 </a:t>
            </a:r>
            <a:r>
              <a:rPr lang="en-US" altLang="zh-TW" sz="28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UI </a:t>
            </a:r>
            <a:r>
              <a:rPr lang="zh-TW" altLang="en-US" sz="28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實作</a:t>
            </a:r>
            <a:endParaRPr lang="en-US" altLang="zh-TW" sz="2800" b="1" i="0" u="sng" strike="noStrike" dirty="0">
              <a:solidFill>
                <a:srgbClr val="00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r>
              <a:rPr lang="en-US" altLang="zh-TW" sz="1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Diabetes Risk Evaluation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5611158" y="1741646"/>
            <a:ext cx="5240485" cy="4262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800" b="1" i="0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網頁前後端設計實作內容</a:t>
            </a:r>
            <a:endParaRPr lang="en-US" altLang="zh-TW" sz="2800" b="1" i="0" strike="noStrike" dirty="0">
              <a:solidFill>
                <a:srgbClr val="00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zh-TW" altLang="en-US" sz="24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課程範圍實作</a:t>
            </a:r>
            <a:r>
              <a:rPr lang="en-US" altLang="zh-TW" sz="24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  <a:endParaRPr lang="zh-TW" altLang="en-US" sz="2400" b="1" u="sng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rtl="0" fontAlgn="base"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將機器學習模型匯出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運用</a:t>
            </a:r>
            <a:r>
              <a:rPr lang="en-US" altLang="zh-TW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html</a:t>
            </a: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製作使用者介面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預選使用者上傳的選項</a:t>
            </a: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zh-TW" altLang="en-US" sz="24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延伸應用實作</a:t>
            </a:r>
            <a:r>
              <a:rPr lang="en-US" altLang="zh-TW" sz="24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  <a:endParaRPr lang="zh-TW" altLang="en-US" sz="2400" b="1" u="sng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rtl="0" fontAlgn="base"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製作兩個模型供使用者挑選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將使用者資料自動存取進</a:t>
            </a:r>
            <a:r>
              <a:rPr lang="en-US" altLang="zh-TW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CSV</a:t>
            </a: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模擬</a:t>
            </a: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相關網頁文字、插圖與問題解釋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</a:t>
            </a:r>
            <a:r>
              <a:rPr lang="en-US" altLang="zh-TW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CSS</a:t>
            </a: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進行文字版面修飾</a:t>
            </a:r>
            <a:endParaRPr lang="en-US" altLang="zh-TW" sz="2000" b="0" i="0" u="none" strike="noStrike" dirty="0">
              <a:solidFill>
                <a:srgbClr val="00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</a:t>
            </a:r>
            <a:r>
              <a:rPr lang="en-US" altLang="zh-TW" sz="2000" b="0" i="0" u="none" strike="noStrike" dirty="0" err="1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Javascipt</a:t>
            </a:r>
            <a:r>
              <a:rPr lang="zh-TW" altLang="en-US" sz="2000" b="0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與使用者互動</a:t>
            </a:r>
            <a:endParaRPr lang="en-US" altLang="zh-TW" sz="20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90FDDB09-9E72-8461-ACBD-99C5F316CCC3}"/>
              </a:ext>
            </a:extLst>
          </p:cNvPr>
          <p:cNvSpPr/>
          <p:nvPr/>
        </p:nvSpPr>
        <p:spPr>
          <a:xfrm flipH="1">
            <a:off x="-2972529" y="0"/>
            <a:ext cx="7917062" cy="6916997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Picture 8" descr="Computer - Free computer icons">
            <a:extLst>
              <a:ext uri="{FF2B5EF4-FFF2-40B4-BE49-F238E27FC236}">
                <a16:creationId xmlns:a16="http://schemas.microsoft.com/office/drawing/2014/main" id="{9427660A-59A2-83E1-6C4F-FE9014E9A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34" y="1768450"/>
            <a:ext cx="3380095" cy="338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44C90F0-891B-B59B-653D-2A32449BD3FA}"/>
              </a:ext>
            </a:extLst>
          </p:cNvPr>
          <p:cNvSpPr txBox="1"/>
          <p:nvPr/>
        </p:nvSpPr>
        <p:spPr>
          <a:xfrm>
            <a:off x="644858" y="5093184"/>
            <a:ext cx="29416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UI</a:t>
            </a:r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20" name="橢圓 19">
            <a:extLst>
              <a:ext uri="{FF2B5EF4-FFF2-40B4-BE49-F238E27FC236}">
                <a16:creationId xmlns:a16="http://schemas.microsoft.com/office/drawing/2014/main" id="{53E27E67-0E3A-17BC-06CF-C0D8C0A95F00}"/>
              </a:ext>
            </a:extLst>
          </p:cNvPr>
          <p:cNvSpPr/>
          <p:nvPr/>
        </p:nvSpPr>
        <p:spPr>
          <a:xfrm>
            <a:off x="-16580204" y="0"/>
            <a:ext cx="7157618" cy="6996219"/>
          </a:xfrm>
          <a:prstGeom prst="ellipse">
            <a:avLst/>
          </a:prstGeom>
          <a:noFill/>
          <a:ln w="254000" cmpd="thickThin">
            <a:solidFill>
              <a:srgbClr val="D904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平行四邊形 20">
            <a:extLst>
              <a:ext uri="{FF2B5EF4-FFF2-40B4-BE49-F238E27FC236}">
                <a16:creationId xmlns:a16="http://schemas.microsoft.com/office/drawing/2014/main" id="{D6D39D11-4C73-744C-C34C-DC82149063A0}"/>
              </a:ext>
            </a:extLst>
          </p:cNvPr>
          <p:cNvSpPr/>
          <p:nvPr/>
        </p:nvSpPr>
        <p:spPr>
          <a:xfrm flipH="1">
            <a:off x="-15643074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C96E83CF-6B0A-FAA7-C55D-D61CF15C432B}"/>
              </a:ext>
            </a:extLst>
          </p:cNvPr>
          <p:cNvGrpSpPr/>
          <p:nvPr/>
        </p:nvGrpSpPr>
        <p:grpSpPr>
          <a:xfrm>
            <a:off x="-13170378" y="2194185"/>
            <a:ext cx="2469629" cy="2469629"/>
            <a:chOff x="4669184" y="2931937"/>
            <a:chExt cx="2853633" cy="2853633"/>
          </a:xfrm>
        </p:grpSpPr>
        <p:sp>
          <p:nvSpPr>
            <p:cNvPr id="23" name="橢圓 22">
              <a:extLst>
                <a:ext uri="{FF2B5EF4-FFF2-40B4-BE49-F238E27FC236}">
                  <a16:creationId xmlns:a16="http://schemas.microsoft.com/office/drawing/2014/main" id="{6A20D027-6672-78DC-4CBA-1BE0D173EF88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D904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4" name="Picture 2" descr="Python Logo, symbol, meaning, history, PNG, brand">
              <a:extLst>
                <a:ext uri="{FF2B5EF4-FFF2-40B4-BE49-F238E27FC236}">
                  <a16:creationId xmlns:a16="http://schemas.microsoft.com/office/drawing/2014/main" id="{1377CE3C-1466-FF19-68A3-8AB7179A01A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BB9540B9-CF54-B543-B0A5-D2B47F13ECBC}"/>
              </a:ext>
            </a:extLst>
          </p:cNvPr>
          <p:cNvSpPr/>
          <p:nvPr/>
        </p:nvSpPr>
        <p:spPr>
          <a:xfrm>
            <a:off x="-11897363" y="503480"/>
            <a:ext cx="3323064" cy="1039777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C8DBD96F-85C2-12B0-2443-4A420466902C}"/>
              </a:ext>
            </a:extLst>
          </p:cNvPr>
          <p:cNvSpPr txBox="1"/>
          <p:nvPr/>
        </p:nvSpPr>
        <p:spPr>
          <a:xfrm>
            <a:off x="-9191291" y="609213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1:1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狀態</a:t>
            </a:r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-</a:t>
            </a:r>
            <a:r>
              <a:rPr lang="zh-TW" altLang="en-US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訓練結果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BC087AA8-62D7-81D5-004A-07718F3CA868}"/>
              </a:ext>
            </a:extLst>
          </p:cNvPr>
          <p:cNvSpPr txBox="1"/>
          <p:nvPr/>
        </p:nvSpPr>
        <p:spPr>
          <a:xfrm>
            <a:off x="-9322411" y="1379276"/>
            <a:ext cx="7058199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8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AdaBoost</a:t>
            </a:r>
            <a:r>
              <a:rPr lang="zh-TW" altLang="en-US" sz="2800" b="1" i="0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模型介紹</a:t>
            </a:r>
            <a:endParaRPr lang="en-US" altLang="zh-TW" sz="2800" b="1" i="0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0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通過整合多種不同的模型來做分類或迴歸分析，最後再根據其正確率去判斷每一個不同的輸出所佔的比重為何。</a:t>
            </a:r>
            <a:endParaRPr lang="en-US" altLang="zh-TW" sz="24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28" name="圖片 27">
            <a:extLst>
              <a:ext uri="{FF2B5EF4-FFF2-40B4-BE49-F238E27FC236}">
                <a16:creationId xmlns:a16="http://schemas.microsoft.com/office/drawing/2014/main" id="{86733281-CFF8-7487-2176-9D93B3C91A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47" t="28764" r="8433" b="27203"/>
          <a:stretch/>
        </p:blipFill>
        <p:spPr>
          <a:xfrm>
            <a:off x="-9778534" y="2918781"/>
            <a:ext cx="7689351" cy="302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953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90FDDB09-9E72-8461-ACBD-99C5F316CCC3}"/>
              </a:ext>
            </a:extLst>
          </p:cNvPr>
          <p:cNvSpPr/>
          <p:nvPr/>
        </p:nvSpPr>
        <p:spPr>
          <a:xfrm flipH="1">
            <a:off x="-2972529" y="0"/>
            <a:ext cx="7917062" cy="6916997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Picture 8" descr="Computer - Free computer icons">
            <a:extLst>
              <a:ext uri="{FF2B5EF4-FFF2-40B4-BE49-F238E27FC236}">
                <a16:creationId xmlns:a16="http://schemas.microsoft.com/office/drawing/2014/main" id="{9427660A-59A2-83E1-6C4F-FE9014E9A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34" y="1768450"/>
            <a:ext cx="3380095" cy="338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44C90F0-891B-B59B-653D-2A32449BD3FA}"/>
              </a:ext>
            </a:extLst>
          </p:cNvPr>
          <p:cNvSpPr txBox="1"/>
          <p:nvPr/>
        </p:nvSpPr>
        <p:spPr>
          <a:xfrm>
            <a:off x="644858" y="5093184"/>
            <a:ext cx="28455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UI</a:t>
            </a:r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93933DE-7813-46B4-B9C8-A22060EF0FE9}"/>
              </a:ext>
            </a:extLst>
          </p:cNvPr>
          <p:cNvSpPr txBox="1"/>
          <p:nvPr/>
        </p:nvSpPr>
        <p:spPr>
          <a:xfrm>
            <a:off x="5065106" y="2595438"/>
            <a:ext cx="6795960" cy="16671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54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網頁 </a:t>
            </a:r>
            <a:r>
              <a:rPr lang="en-US" altLang="zh-TW" sz="54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Demo</a:t>
            </a:r>
          </a:p>
          <a:p>
            <a:pPr algn="ctr" rtl="0">
              <a:spcBef>
                <a:spcPts val="1000"/>
              </a:spcBef>
              <a:spcAft>
                <a:spcPts val="0"/>
              </a:spcAft>
            </a:pPr>
            <a:r>
              <a:rPr lang="en-US" altLang="zh-TW" sz="3600" b="1" i="0" u="none" strike="noStrike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Diabetes Risk Evaluation</a:t>
            </a:r>
            <a:endParaRPr lang="en-US" altLang="zh-TW" sz="4800" b="1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192577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587614" y="508804"/>
            <a:ext cx="679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 rtl="0" fontAlgn="base">
              <a:spcBef>
                <a:spcPts val="0"/>
              </a:spcBef>
              <a:spcAft>
                <a:spcPts val="0"/>
              </a:spcAft>
            </a:pPr>
            <a:r>
              <a:rPr lang="zh-TW" altLang="en-US" sz="2800" b="0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將使用者資料自動存取進</a:t>
            </a:r>
            <a:r>
              <a:rPr lang="en-US" altLang="zh-TW" sz="2800" b="0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CSV</a:t>
            </a:r>
            <a:r>
              <a:rPr lang="zh-TW" altLang="en-US" sz="2800" b="0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</a:t>
            </a:r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90FDDB09-9E72-8461-ACBD-99C5F316CCC3}"/>
              </a:ext>
            </a:extLst>
          </p:cNvPr>
          <p:cNvSpPr/>
          <p:nvPr/>
        </p:nvSpPr>
        <p:spPr>
          <a:xfrm flipH="1">
            <a:off x="-2972529" y="0"/>
            <a:ext cx="7917062" cy="6916997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Picture 8" descr="Computer - Free computer icons">
            <a:extLst>
              <a:ext uri="{FF2B5EF4-FFF2-40B4-BE49-F238E27FC236}">
                <a16:creationId xmlns:a16="http://schemas.microsoft.com/office/drawing/2014/main" id="{9427660A-59A2-83E1-6C4F-FE9014E9A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34" y="1768450"/>
            <a:ext cx="3380095" cy="338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44C90F0-891B-B59B-653D-2A32449BD3FA}"/>
              </a:ext>
            </a:extLst>
          </p:cNvPr>
          <p:cNvSpPr txBox="1"/>
          <p:nvPr/>
        </p:nvSpPr>
        <p:spPr>
          <a:xfrm>
            <a:off x="644858" y="5093184"/>
            <a:ext cx="28455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UI</a:t>
            </a:r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pic>
        <p:nvPicPr>
          <p:cNvPr id="25602" name="Picture 2">
            <a:extLst>
              <a:ext uri="{FF2B5EF4-FFF2-40B4-BE49-F238E27FC236}">
                <a16:creationId xmlns:a16="http://schemas.microsoft.com/office/drawing/2014/main" id="{514B284C-3F31-0137-D92D-185942D43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1921" y="1132433"/>
            <a:ext cx="5078960" cy="553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13942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pic>
        <p:nvPicPr>
          <p:cNvPr id="33794" name="Picture 2">
            <a:extLst>
              <a:ext uri="{FF2B5EF4-FFF2-40B4-BE49-F238E27FC236}">
                <a16:creationId xmlns:a16="http://schemas.microsoft.com/office/drawing/2014/main" id="{B27E1FC8-FFA7-D2EC-216F-84A116F62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65" y="1572850"/>
            <a:ext cx="7917061" cy="4566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5613226" y="719091"/>
            <a:ext cx="52404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8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網頁撰寫語言簡介</a:t>
            </a:r>
            <a:endParaRPr lang="en-US" altLang="zh-TW" sz="2800" b="1" i="0" u="sng" strike="noStrike" dirty="0">
              <a:solidFill>
                <a:srgbClr val="00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90FDDB09-9E72-8461-ACBD-99C5F316CCC3}"/>
              </a:ext>
            </a:extLst>
          </p:cNvPr>
          <p:cNvSpPr/>
          <p:nvPr/>
        </p:nvSpPr>
        <p:spPr>
          <a:xfrm flipH="1">
            <a:off x="-2972529" y="0"/>
            <a:ext cx="7917062" cy="6916997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Picture 8" descr="Computer - Free computer icons">
            <a:extLst>
              <a:ext uri="{FF2B5EF4-FFF2-40B4-BE49-F238E27FC236}">
                <a16:creationId xmlns:a16="http://schemas.microsoft.com/office/drawing/2014/main" id="{9427660A-59A2-83E1-6C4F-FE9014E9A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34" y="1768450"/>
            <a:ext cx="3380095" cy="338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44C90F0-891B-B59B-653D-2A32449BD3FA}"/>
              </a:ext>
            </a:extLst>
          </p:cNvPr>
          <p:cNvSpPr txBox="1"/>
          <p:nvPr/>
        </p:nvSpPr>
        <p:spPr>
          <a:xfrm>
            <a:off x="644859" y="5093184"/>
            <a:ext cx="30661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UI</a:t>
            </a:r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</p:spTree>
    <p:extLst>
      <p:ext uri="{BB962C8B-B14F-4D97-AF65-F5344CB8AC3E}">
        <p14:creationId xmlns:p14="http://schemas.microsoft.com/office/powerpoint/2010/main" val="24312752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833421" y="609213"/>
            <a:ext cx="67959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使用者介面開發心得</a:t>
            </a:r>
            <a:endParaRPr lang="en-US" altLang="zh-TW" sz="3200" b="1" i="0" u="sng" strike="noStrike" dirty="0">
              <a:solidFill>
                <a:srgbClr val="00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4940980" y="1711860"/>
            <a:ext cx="6580842" cy="4308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團隊實際分工合作開發深度學習專案</a:t>
            </a:r>
            <a:r>
              <a:rPr lang="en-US" altLang="zh-TW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  <a:endParaRPr lang="en-US" altLang="zh-TW" sz="28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開發與使用模型時，輸入項目與格式都需匹配</a:t>
            </a:r>
            <a:endParaRPr lang="zh-TW" altLang="en-US" sz="2000" b="0" dirty="0">
              <a:solidFill>
                <a:schemeClr val="accent5">
                  <a:lumMod val="50000"/>
                </a:schemeClr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br>
              <a: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</a:br>
            <a:r>
              <a:rPr lang="zh-TW" altLang="en-US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運用</a:t>
            </a:r>
            <a:r>
              <a:rPr lang="en-US" altLang="zh-TW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AI</a:t>
            </a:r>
            <a:r>
              <a:rPr lang="zh-TW" altLang="en-US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協助開發網頁前後端</a:t>
            </a:r>
            <a:r>
              <a:rPr lang="en-US" altLang="zh-TW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  <a:endParaRPr lang="zh-TW" altLang="en-US" sz="2800" b="1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ChatGPT 3.5,  </a:t>
            </a:r>
            <a:r>
              <a:rPr lang="en-US" altLang="zh-TW" sz="2000" b="0" i="0" u="none" strike="noStrike" dirty="0" err="1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Github</a:t>
            </a:r>
            <a:r>
              <a:rPr lang="en-US" altLang="zh-TW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Copilot</a:t>
            </a:r>
            <a:r>
              <a:rPr lang="zh-TW" altLang="en-US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教育版 可生成</a:t>
            </a:r>
            <a:r>
              <a:rPr lang="en-US" altLang="zh-TW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code</a:t>
            </a:r>
            <a:r>
              <a:rPr lang="zh-TW" altLang="en-US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與解釋 </a:t>
            </a:r>
            <a:r>
              <a:rPr lang="zh-TW" altLang="en-US" sz="1800" b="0" i="0" u="none" strike="noStrike" dirty="0">
                <a:solidFill>
                  <a:schemeClr val="accent3">
                    <a:lumMod val="75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 </a:t>
            </a:r>
            <a:endParaRPr lang="zh-TW" altLang="en-US" sz="2800" b="0" dirty="0">
              <a:solidFill>
                <a:schemeClr val="accent3">
                  <a:lumMod val="75000"/>
                </a:schemeClr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br>
              <a: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</a:br>
            <a:r>
              <a:rPr lang="zh-TW" altLang="en-US" sz="24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網頁設計需要有</a:t>
            </a:r>
            <a:r>
              <a:rPr lang="en-US" altLang="zh-TW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"</a:t>
            </a:r>
            <a:r>
              <a:rPr lang="zh-TW" altLang="en-US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美感</a:t>
            </a:r>
            <a:r>
              <a:rPr lang="en-US" altLang="zh-TW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"</a:t>
            </a:r>
            <a:r>
              <a:rPr lang="zh-TW" altLang="en-US" sz="24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與在乎</a:t>
            </a:r>
            <a:r>
              <a:rPr lang="en-US" altLang="zh-TW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"</a:t>
            </a:r>
            <a:r>
              <a:rPr lang="zh-TW" altLang="en-US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使用者的感受</a:t>
            </a:r>
            <a:r>
              <a:rPr lang="en-US" altLang="zh-TW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"</a:t>
            </a:r>
            <a:endParaRPr lang="zh-TW" altLang="en-US" sz="2400" b="1" dirty="0">
              <a:solidFill>
                <a:srgbClr val="FF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Ex. </a:t>
            </a:r>
            <a:r>
              <a:rPr lang="zh-TW" altLang="en-US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排版與色彩學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Coolors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r>
              <a:rPr lang="zh-TW" altLang="en-US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and </a:t>
            </a:r>
            <a:r>
              <a:rPr lang="zh-TW" altLang="en-US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希克定律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(Hick’s Law)</a:t>
            </a:r>
            <a:br>
              <a:rPr lang="zh-TW" altLang="en-US" sz="2800" dirty="0"/>
            </a:br>
            <a:endParaRPr lang="en-US" altLang="zh-TW" sz="20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90FDDB09-9E72-8461-ACBD-99C5F316CCC3}"/>
              </a:ext>
            </a:extLst>
          </p:cNvPr>
          <p:cNvSpPr/>
          <p:nvPr/>
        </p:nvSpPr>
        <p:spPr>
          <a:xfrm flipH="1">
            <a:off x="-2972529" y="0"/>
            <a:ext cx="7917062" cy="6916997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Picture 8" descr="Computer - Free computer icons">
            <a:extLst>
              <a:ext uri="{FF2B5EF4-FFF2-40B4-BE49-F238E27FC236}">
                <a16:creationId xmlns:a16="http://schemas.microsoft.com/office/drawing/2014/main" id="{9427660A-59A2-83E1-6C4F-FE9014E9A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34" y="1768450"/>
            <a:ext cx="3380095" cy="338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44C90F0-891B-B59B-653D-2A32449BD3FA}"/>
              </a:ext>
            </a:extLst>
          </p:cNvPr>
          <p:cNvSpPr txBox="1"/>
          <p:nvPr/>
        </p:nvSpPr>
        <p:spPr>
          <a:xfrm>
            <a:off x="644859" y="5093184"/>
            <a:ext cx="28947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UI</a:t>
            </a:r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pic>
        <p:nvPicPr>
          <p:cNvPr id="2" name="Picture 2" descr="Improvement icon, line symbols. continuous improvement concept.  Productivity project management. Growing graph progress. Editable stroke  vector illustration design on white background. EPS 10 29163331 Vector Art  at Vecteezy">
            <a:extLst>
              <a:ext uri="{FF2B5EF4-FFF2-40B4-BE49-F238E27FC236}">
                <a16:creationId xmlns:a16="http://schemas.microsoft.com/office/drawing/2014/main" id="{F3CBB7FC-03E3-B4B9-3FF4-85A00DFE7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515" y="7021263"/>
            <a:ext cx="3328368" cy="3328368"/>
          </a:xfrm>
          <a:prstGeom prst="ellipse">
            <a:avLst/>
          </a:prstGeom>
          <a:noFill/>
          <a:ln w="57150">
            <a:solidFill>
              <a:srgbClr val="8C99A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0987FF9E-678D-00E2-457F-BAB89BC61894}"/>
              </a:ext>
            </a:extLst>
          </p:cNvPr>
          <p:cNvSpPr txBox="1"/>
          <p:nvPr/>
        </p:nvSpPr>
        <p:spPr>
          <a:xfrm>
            <a:off x="2350809" y="10453897"/>
            <a:ext cx="2720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未來展望及改善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0C973E8-8580-F548-6D93-DDBAC9AFED08}"/>
              </a:ext>
            </a:extLst>
          </p:cNvPr>
          <p:cNvSpPr txBox="1"/>
          <p:nvPr/>
        </p:nvSpPr>
        <p:spPr>
          <a:xfrm>
            <a:off x="13029811" y="507320"/>
            <a:ext cx="67959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3200" b="1" i="0" u="sng" strike="noStrike" dirty="0" err="1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Github</a:t>
            </a:r>
            <a:r>
              <a:rPr lang="en-US" altLang="zh-TW" sz="32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Copilot Demo</a:t>
            </a:r>
          </a:p>
        </p:txBody>
      </p:sp>
    </p:spTree>
    <p:extLst>
      <p:ext uri="{BB962C8B-B14F-4D97-AF65-F5344CB8AC3E}">
        <p14:creationId xmlns:p14="http://schemas.microsoft.com/office/powerpoint/2010/main" val="11514967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570662" y="252193"/>
            <a:ext cx="67959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u="sng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</a:t>
            </a:r>
            <a:endParaRPr lang="en-US" altLang="zh-TW" sz="4000" b="1" i="0" u="sng" strike="noStrike" dirty="0">
              <a:solidFill>
                <a:srgbClr val="00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4350289" y="1688783"/>
            <a:ext cx="7302735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因收集的問題大多為</a:t>
            </a:r>
            <a:r>
              <a:rPr lang="en-US" altLang="zh-TW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”</a:t>
            </a:r>
            <a:r>
              <a:rPr lang="zh-TW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二分法</a:t>
            </a:r>
            <a:r>
              <a:rPr lang="en-US" altLang="zh-TW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”</a:t>
            </a:r>
            <a:r>
              <a:rPr lang="zh-TW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，因此在製作三元分類的模型及訓練時，會出現召回度下降的現象。</a:t>
            </a:r>
            <a:endParaRPr lang="en-US" altLang="zh-TW" sz="32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目前使用的模型不一定最適合目前的資料預測，未來可以運用</a:t>
            </a:r>
            <a:r>
              <a:rPr lang="en-US" altLang="zh-TW" sz="3200" b="1" dirty="0" err="1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Keras</a:t>
            </a:r>
            <a:r>
              <a:rPr lang="zh-TW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或</a:t>
            </a:r>
            <a:r>
              <a:rPr lang="en-US" altLang="zh-TW" sz="3200" b="1" dirty="0" err="1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Tensorflow</a:t>
            </a:r>
            <a:r>
              <a:rPr lang="zh-TW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上更彈性的深度學習模型函式。</a:t>
            </a:r>
            <a:endParaRPr lang="en-US" altLang="zh-TW" sz="32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32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90FDDB09-9E72-8461-ACBD-99C5F316CCC3}"/>
              </a:ext>
            </a:extLst>
          </p:cNvPr>
          <p:cNvSpPr/>
          <p:nvPr/>
        </p:nvSpPr>
        <p:spPr>
          <a:xfrm flipH="1">
            <a:off x="-4128312" y="0"/>
            <a:ext cx="7917062" cy="6916997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5842" name="Picture 2" descr="Improvement icon, line symbols. continuous improvement concept.  Productivity project management. Growing graph progress. Editable stroke  vector illustration design on white background. EPS 10 29163331 Vector Art  at Vecteezy">
            <a:extLst>
              <a:ext uri="{FF2B5EF4-FFF2-40B4-BE49-F238E27FC236}">
                <a16:creationId xmlns:a16="http://schemas.microsoft.com/office/drawing/2014/main" id="{DA10C24A-EF55-407F-83C4-8FC776FDA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98" y="1764817"/>
            <a:ext cx="3328368" cy="3328368"/>
          </a:xfrm>
          <a:prstGeom prst="ellipse">
            <a:avLst/>
          </a:prstGeom>
          <a:noFill/>
          <a:ln w="57150">
            <a:solidFill>
              <a:srgbClr val="8C99A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44C90F0-891B-B59B-653D-2A32449BD3FA}"/>
              </a:ext>
            </a:extLst>
          </p:cNvPr>
          <p:cNvSpPr txBox="1"/>
          <p:nvPr/>
        </p:nvSpPr>
        <p:spPr>
          <a:xfrm>
            <a:off x="644859" y="5093184"/>
            <a:ext cx="2720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未來展望及改善</a:t>
            </a:r>
          </a:p>
        </p:txBody>
      </p:sp>
      <p:pic>
        <p:nvPicPr>
          <p:cNvPr id="2" name="Picture 8" descr="Computer - Free computer icons">
            <a:extLst>
              <a:ext uri="{FF2B5EF4-FFF2-40B4-BE49-F238E27FC236}">
                <a16:creationId xmlns:a16="http://schemas.microsoft.com/office/drawing/2014/main" id="{20EE4EE0-E69A-E013-3514-9110F3FF0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23516" y="-4461990"/>
            <a:ext cx="3380095" cy="338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D018050B-25FE-DFC2-E33C-71AF8A31F6A3}"/>
              </a:ext>
            </a:extLst>
          </p:cNvPr>
          <p:cNvSpPr txBox="1"/>
          <p:nvPr/>
        </p:nvSpPr>
        <p:spPr>
          <a:xfrm>
            <a:off x="-1109591" y="-1137256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pic>
        <p:nvPicPr>
          <p:cNvPr id="4" name="github_copilot_demo">
            <a:hlinkClick r:id="" action="ppaction://media"/>
            <a:extLst>
              <a:ext uri="{FF2B5EF4-FFF2-40B4-BE49-F238E27FC236}">
                <a16:creationId xmlns:a16="http://schemas.microsoft.com/office/drawing/2014/main" id="{D4ABCA45-79C5-9900-22A7-FAF1D04425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758143" y="1444103"/>
            <a:ext cx="9979922" cy="427655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2B987F7-BA05-5D77-B176-3326CF5BFCCC}"/>
              </a:ext>
            </a:extLst>
          </p:cNvPr>
          <p:cNvSpPr txBox="1"/>
          <p:nvPr/>
        </p:nvSpPr>
        <p:spPr>
          <a:xfrm>
            <a:off x="16758143" y="583551"/>
            <a:ext cx="59100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3200" b="1" i="0" u="sng" strike="noStrike" dirty="0" err="1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Github</a:t>
            </a:r>
            <a:r>
              <a:rPr lang="en-US" altLang="zh-TW" sz="32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Copilot Demo</a:t>
            </a:r>
          </a:p>
        </p:txBody>
      </p:sp>
    </p:spTree>
    <p:extLst>
      <p:ext uri="{BB962C8B-B14F-4D97-AF65-F5344CB8AC3E}">
        <p14:creationId xmlns:p14="http://schemas.microsoft.com/office/powerpoint/2010/main" val="2445867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570662" y="1502593"/>
            <a:ext cx="67959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使用者介面</a:t>
            </a:r>
            <a:endParaRPr lang="en-US" altLang="zh-TW" sz="4000" b="1" i="0" u="sng" strike="noStrike" dirty="0">
              <a:solidFill>
                <a:srgbClr val="00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3948746" y="2658197"/>
            <a:ext cx="812471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從資料庫觀察使用者填入的資訊</a:t>
            </a:r>
            <a:endParaRPr lang="en-US" altLang="zh-TW" sz="32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endParaRPr lang="en-US" altLang="zh-TW" sz="32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可以讓使用者自願留下聯絡方式，若有問題可主動聯繫</a:t>
            </a:r>
            <a:endParaRPr lang="en-US" altLang="zh-TW" sz="32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endParaRPr lang="en-US" altLang="zh-TW" sz="32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提供網頁保護機制</a:t>
            </a:r>
          </a:p>
          <a:p>
            <a:br>
              <a:rPr lang="zh-TW" altLang="en-US" sz="3200" dirty="0"/>
            </a:br>
            <a:endParaRPr lang="en-US" altLang="zh-TW" sz="32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90FDDB09-9E72-8461-ACBD-99C5F316CCC3}"/>
              </a:ext>
            </a:extLst>
          </p:cNvPr>
          <p:cNvSpPr/>
          <p:nvPr/>
        </p:nvSpPr>
        <p:spPr>
          <a:xfrm flipH="1">
            <a:off x="-4128312" y="0"/>
            <a:ext cx="7917062" cy="6916997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5842" name="Picture 2" descr="Improvement icon, line symbols. continuous improvement concept.  Productivity project management. Growing graph progress. Editable stroke  vector illustration design on white background. EPS 10 29163331 Vector Art  at Vecteezy">
            <a:extLst>
              <a:ext uri="{FF2B5EF4-FFF2-40B4-BE49-F238E27FC236}">
                <a16:creationId xmlns:a16="http://schemas.microsoft.com/office/drawing/2014/main" id="{DA10C24A-EF55-407F-83C4-8FC776FDA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98" y="1764817"/>
            <a:ext cx="3328368" cy="3328368"/>
          </a:xfrm>
          <a:prstGeom prst="ellipse">
            <a:avLst/>
          </a:prstGeom>
          <a:noFill/>
          <a:ln w="57150">
            <a:solidFill>
              <a:srgbClr val="8C99A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44C90F0-891B-B59B-653D-2A32449BD3FA}"/>
              </a:ext>
            </a:extLst>
          </p:cNvPr>
          <p:cNvSpPr txBox="1"/>
          <p:nvPr/>
        </p:nvSpPr>
        <p:spPr>
          <a:xfrm>
            <a:off x="644859" y="5093184"/>
            <a:ext cx="2720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未來展望及改善</a:t>
            </a:r>
          </a:p>
        </p:txBody>
      </p:sp>
    </p:spTree>
    <p:extLst>
      <p:ext uri="{BB962C8B-B14F-4D97-AF65-F5344CB8AC3E}">
        <p14:creationId xmlns:p14="http://schemas.microsoft.com/office/powerpoint/2010/main" val="13615402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7E79E3-4806-32E6-3899-BFE0D10558D9}"/>
              </a:ext>
            </a:extLst>
          </p:cNvPr>
          <p:cNvSpPr/>
          <p:nvPr/>
        </p:nvSpPr>
        <p:spPr>
          <a:xfrm>
            <a:off x="767247" y="7540626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4570662" y="1502593"/>
            <a:ext cx="67959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u="sng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實際運用</a:t>
            </a:r>
            <a:endParaRPr lang="en-US" altLang="zh-TW" sz="4000" b="1" i="0" u="sng" strike="noStrike" dirty="0">
              <a:solidFill>
                <a:srgbClr val="00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4421273" y="2427446"/>
            <a:ext cx="709473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TW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	</a:t>
            </a:r>
            <a:r>
              <a:rPr lang="zh-TW" altLang="en-US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因為模型訓練是使用</a:t>
            </a:r>
            <a:r>
              <a:rPr lang="en-US" altLang="zh-TW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Kaggle</a:t>
            </a:r>
            <a:r>
              <a:rPr lang="zh-TW" altLang="en-US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上的數據</a:t>
            </a:r>
            <a:r>
              <a:rPr lang="en-US" altLang="zh-TW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外國資料居多</a:t>
            </a:r>
            <a:r>
              <a:rPr lang="en-US" altLang="zh-TW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r>
              <a:rPr lang="zh-TW" altLang="en-US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，我們希望能從台灣的機構找到最貼近台灣人的資料，做出更準確的評估</a:t>
            </a:r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90FDDB09-9E72-8461-ACBD-99C5F316CCC3}"/>
              </a:ext>
            </a:extLst>
          </p:cNvPr>
          <p:cNvSpPr/>
          <p:nvPr/>
        </p:nvSpPr>
        <p:spPr>
          <a:xfrm flipH="1">
            <a:off x="-4128312" y="0"/>
            <a:ext cx="7917062" cy="6916997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5842" name="Picture 2" descr="Improvement icon, line symbols. continuous improvement concept.  Productivity project management. Growing graph progress. Editable stroke  vector illustration design on white background. EPS 10 29163331 Vector Art  at Vecteezy">
            <a:extLst>
              <a:ext uri="{FF2B5EF4-FFF2-40B4-BE49-F238E27FC236}">
                <a16:creationId xmlns:a16="http://schemas.microsoft.com/office/drawing/2014/main" id="{DA10C24A-EF55-407F-83C4-8FC776FDA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98" y="1764817"/>
            <a:ext cx="3328368" cy="3328368"/>
          </a:xfrm>
          <a:prstGeom prst="ellipse">
            <a:avLst/>
          </a:prstGeom>
          <a:noFill/>
          <a:ln w="57150">
            <a:solidFill>
              <a:srgbClr val="8C99A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44C90F0-891B-B59B-653D-2A32449BD3FA}"/>
              </a:ext>
            </a:extLst>
          </p:cNvPr>
          <p:cNvSpPr txBox="1"/>
          <p:nvPr/>
        </p:nvSpPr>
        <p:spPr>
          <a:xfrm>
            <a:off x="644859" y="5093184"/>
            <a:ext cx="2720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未來展望及改善</a:t>
            </a:r>
          </a:p>
        </p:txBody>
      </p:sp>
      <p:sp>
        <p:nvSpPr>
          <p:cNvPr id="3" name="平行四邊形 2">
            <a:extLst>
              <a:ext uri="{FF2B5EF4-FFF2-40B4-BE49-F238E27FC236}">
                <a16:creationId xmlns:a16="http://schemas.microsoft.com/office/drawing/2014/main" id="{D160548A-ACEA-D841-3656-A46AD1991845}"/>
              </a:ext>
            </a:extLst>
          </p:cNvPr>
          <p:cNvSpPr/>
          <p:nvPr/>
        </p:nvSpPr>
        <p:spPr>
          <a:xfrm flipH="1">
            <a:off x="-12827286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平行四邊形 3">
            <a:extLst>
              <a:ext uri="{FF2B5EF4-FFF2-40B4-BE49-F238E27FC236}">
                <a16:creationId xmlns:a16="http://schemas.microsoft.com/office/drawing/2014/main" id="{EB599744-F3A4-B24D-0245-5405E2A2F2C2}"/>
              </a:ext>
            </a:extLst>
          </p:cNvPr>
          <p:cNvSpPr/>
          <p:nvPr/>
        </p:nvSpPr>
        <p:spPr>
          <a:xfrm flipH="1">
            <a:off x="-16243345" y="0"/>
            <a:ext cx="7917062" cy="6916997"/>
          </a:xfrm>
          <a:prstGeom prst="parallelogram">
            <a:avLst/>
          </a:prstGeom>
          <a:solidFill>
            <a:srgbClr val="2B2C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平行四邊形 5">
            <a:extLst>
              <a:ext uri="{FF2B5EF4-FFF2-40B4-BE49-F238E27FC236}">
                <a16:creationId xmlns:a16="http://schemas.microsoft.com/office/drawing/2014/main" id="{AA4EBFDB-E857-8F7C-19D6-A2067F746380}"/>
              </a:ext>
            </a:extLst>
          </p:cNvPr>
          <p:cNvSpPr/>
          <p:nvPr/>
        </p:nvSpPr>
        <p:spPr>
          <a:xfrm flipH="1">
            <a:off x="-18268258" y="2809904"/>
            <a:ext cx="4380117" cy="1238192"/>
          </a:xfrm>
          <a:prstGeom prst="parallelogram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8000" b="1" dirty="0">
                <a:solidFill>
                  <a:srgbClr val="002060"/>
                </a:solidFill>
                <a:latin typeface="Arial Black" panose="020B0A04020102020204" pitchFamily="34" charset="0"/>
                <a:ea typeface="Adobe 黑体 Std R" panose="020B0400000000000000" pitchFamily="34" charset="-128"/>
              </a:rPr>
              <a:t>Q&amp;A</a:t>
            </a:r>
            <a:endParaRPr lang="zh-TW" altLang="en-US" sz="8000" b="1" dirty="0">
              <a:solidFill>
                <a:srgbClr val="002060"/>
              </a:solidFill>
              <a:latin typeface="Arial Black" panose="020B0A04020102020204" pitchFamily="34" charset="0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975342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邊形 8">
            <a:extLst>
              <a:ext uri="{FF2B5EF4-FFF2-40B4-BE49-F238E27FC236}">
                <a16:creationId xmlns:a16="http://schemas.microsoft.com/office/drawing/2014/main" id="{D0DAD889-E480-885B-C4CF-ADCA0C7EB8A1}"/>
              </a:ext>
            </a:extLst>
          </p:cNvPr>
          <p:cNvSpPr/>
          <p:nvPr/>
        </p:nvSpPr>
        <p:spPr>
          <a:xfrm flipH="1">
            <a:off x="-5555915" y="0"/>
            <a:ext cx="4663293" cy="1238192"/>
          </a:xfrm>
          <a:prstGeom prst="parallelogram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000" b="1" dirty="0">
                <a:solidFill>
                  <a:srgbClr val="002060"/>
                </a:solidFill>
                <a:latin typeface="Arial Black" panose="020B0A04020102020204" pitchFamily="34" charset="0"/>
                <a:ea typeface="Adobe 黑体 Std R" panose="020B0400000000000000" pitchFamily="34" charset="-128"/>
              </a:rPr>
              <a:t>資料連結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3E360F-AED6-D6ED-F370-0416F121159B}"/>
              </a:ext>
            </a:extLst>
          </p:cNvPr>
          <p:cNvSpPr txBox="1"/>
          <p:nvPr/>
        </p:nvSpPr>
        <p:spPr>
          <a:xfrm>
            <a:off x="19055589" y="1502593"/>
            <a:ext cx="67959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u="sng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實際運用</a:t>
            </a:r>
            <a:endParaRPr lang="en-US" altLang="zh-TW" sz="4000" b="1" i="0" u="sng" strike="noStrike" dirty="0">
              <a:solidFill>
                <a:srgbClr val="00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2FB4F8C-DDF7-957A-FD0C-605693CCC7F7}"/>
              </a:ext>
            </a:extLst>
          </p:cNvPr>
          <p:cNvSpPr txBox="1"/>
          <p:nvPr/>
        </p:nvSpPr>
        <p:spPr>
          <a:xfrm>
            <a:off x="18433673" y="2658197"/>
            <a:ext cx="812471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因為現階段是使用</a:t>
            </a:r>
            <a:r>
              <a:rPr lang="en-US" altLang="zh-TW" sz="3200" dirty="0" err="1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kaggle</a:t>
            </a:r>
            <a:r>
              <a:rPr lang="zh-TW" altLang="en-US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上的資訊</a:t>
            </a:r>
            <a:r>
              <a:rPr lang="en-US" altLang="zh-TW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外國居多</a:t>
            </a:r>
            <a:r>
              <a:rPr lang="en-US" altLang="zh-TW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r>
              <a:rPr lang="zh-TW" altLang="en-US" sz="32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，我們希望能從台灣的醫院找到最貼近台灣人的資料，做出更準確的評估</a:t>
            </a:r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90FDDB09-9E72-8461-ACBD-99C5F316CCC3}"/>
              </a:ext>
            </a:extLst>
          </p:cNvPr>
          <p:cNvSpPr/>
          <p:nvPr/>
        </p:nvSpPr>
        <p:spPr>
          <a:xfrm flipH="1">
            <a:off x="8233469" y="0"/>
            <a:ext cx="7917062" cy="6916997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平行四邊形 1">
            <a:extLst>
              <a:ext uri="{FF2B5EF4-FFF2-40B4-BE49-F238E27FC236}">
                <a16:creationId xmlns:a16="http://schemas.microsoft.com/office/drawing/2014/main" id="{5E44175B-C65A-0DFF-4B22-9AC17A347CE7}"/>
              </a:ext>
            </a:extLst>
          </p:cNvPr>
          <p:cNvSpPr/>
          <p:nvPr/>
        </p:nvSpPr>
        <p:spPr>
          <a:xfrm flipH="1">
            <a:off x="2137469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平行四邊形 2">
            <a:extLst>
              <a:ext uri="{FF2B5EF4-FFF2-40B4-BE49-F238E27FC236}">
                <a16:creationId xmlns:a16="http://schemas.microsoft.com/office/drawing/2014/main" id="{EA94CEC8-B83A-70F1-47AE-DA47B8D60B46}"/>
              </a:ext>
            </a:extLst>
          </p:cNvPr>
          <p:cNvSpPr/>
          <p:nvPr/>
        </p:nvSpPr>
        <p:spPr>
          <a:xfrm flipH="1">
            <a:off x="-3958531" y="0"/>
            <a:ext cx="7917062" cy="6916997"/>
          </a:xfrm>
          <a:prstGeom prst="parallelogram">
            <a:avLst/>
          </a:prstGeom>
          <a:solidFill>
            <a:srgbClr val="2B2C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5842" name="Picture 2" descr="Improvement icon, line symbols. continuous improvement concept.  Productivity project management. Growing graph progress. Editable stroke  vector illustration design on white background. EPS 10 29163331 Vector Art  at Vecteezy">
            <a:extLst>
              <a:ext uri="{FF2B5EF4-FFF2-40B4-BE49-F238E27FC236}">
                <a16:creationId xmlns:a16="http://schemas.microsoft.com/office/drawing/2014/main" id="{DA10C24A-EF55-407F-83C4-8FC776FDA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87598" y="1764817"/>
            <a:ext cx="3328368" cy="3328368"/>
          </a:xfrm>
          <a:prstGeom prst="ellipse">
            <a:avLst/>
          </a:prstGeom>
          <a:noFill/>
          <a:ln w="57150">
            <a:solidFill>
              <a:srgbClr val="8C99A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44C90F0-891B-B59B-653D-2A32449BD3FA}"/>
              </a:ext>
            </a:extLst>
          </p:cNvPr>
          <p:cNvSpPr txBox="1"/>
          <p:nvPr/>
        </p:nvSpPr>
        <p:spPr>
          <a:xfrm>
            <a:off x="18475659" y="5093184"/>
            <a:ext cx="2720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未來展望及改善</a:t>
            </a:r>
          </a:p>
        </p:txBody>
      </p:sp>
      <p:sp>
        <p:nvSpPr>
          <p:cNvPr id="5" name="平行四邊形 4">
            <a:extLst>
              <a:ext uri="{FF2B5EF4-FFF2-40B4-BE49-F238E27FC236}">
                <a16:creationId xmlns:a16="http://schemas.microsoft.com/office/drawing/2014/main" id="{49C27378-11ED-3051-EE43-3702C2014E27}"/>
              </a:ext>
            </a:extLst>
          </p:cNvPr>
          <p:cNvSpPr/>
          <p:nvPr/>
        </p:nvSpPr>
        <p:spPr>
          <a:xfrm flipH="1">
            <a:off x="3905942" y="2809904"/>
            <a:ext cx="4380117" cy="1238192"/>
          </a:xfrm>
          <a:prstGeom prst="parallelogram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8000" b="1" dirty="0">
                <a:solidFill>
                  <a:srgbClr val="002060"/>
                </a:solidFill>
                <a:latin typeface="Arial Black" panose="020B0A04020102020204" pitchFamily="34" charset="0"/>
                <a:ea typeface="Adobe 黑体 Std R" panose="020B0400000000000000" pitchFamily="34" charset="-128"/>
              </a:rPr>
              <a:t>Q&amp;A</a:t>
            </a:r>
            <a:endParaRPr lang="zh-TW" altLang="en-US" sz="8000" b="1" dirty="0">
              <a:solidFill>
                <a:srgbClr val="002060"/>
              </a:solidFill>
              <a:latin typeface="Arial Black" panose="020B0A04020102020204" pitchFamily="34" charset="0"/>
              <a:ea typeface="Adobe 黑体 Std R" panose="020B04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9161784-46F0-ABEA-16D9-D7A00C092154}"/>
              </a:ext>
            </a:extLst>
          </p:cNvPr>
          <p:cNvSpPr txBox="1"/>
          <p:nvPr/>
        </p:nvSpPr>
        <p:spPr>
          <a:xfrm>
            <a:off x="4043027" y="8863885"/>
            <a:ext cx="8148973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KAGGLE</a:t>
            </a:r>
            <a:r>
              <a:rPr lang="zh-TW" altLang="en-US" sz="2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網站</a:t>
            </a:r>
            <a:endParaRPr lang="en-US" altLang="zh-TW" sz="2000" b="1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dirty="0">
                <a:solidFill>
                  <a:srgbClr val="0563C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Diabetes Health Indicators Dataset (kaggle.com</a:t>
            </a:r>
            <a:r>
              <a:rPr lang="en-US" altLang="zh-TW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ED6B62-3D49-8978-0698-54CB2928C318}"/>
              </a:ext>
            </a:extLst>
          </p:cNvPr>
          <p:cNvSpPr txBox="1"/>
          <p:nvPr/>
        </p:nvSpPr>
        <p:spPr>
          <a:xfrm>
            <a:off x="4448991" y="8740774"/>
            <a:ext cx="814897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b="1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二元全資料表格比例分析</a:t>
            </a:r>
            <a:r>
              <a:rPr lang="en-US" altLang="zh-TW" sz="1800" b="0" i="0" u="sng" strike="noStrike" dirty="0">
                <a:solidFill>
                  <a:srgbClr val="0097A7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hlinkClick r:id="rId4"/>
              </a:rPr>
              <a:t>https://colab.research.google.com/drive/1usnZkIkFkotx3a53_Baq93bamtq_-6tO?usp=sharing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38019D8-EC7E-37F4-3517-894B77BA3159}"/>
              </a:ext>
            </a:extLst>
          </p:cNvPr>
          <p:cNvSpPr txBox="1"/>
          <p:nvPr/>
        </p:nvSpPr>
        <p:spPr>
          <a:xfrm>
            <a:off x="4736374" y="8740774"/>
            <a:ext cx="791706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b="1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二元全資料圖像分析</a:t>
            </a:r>
            <a:r>
              <a:rPr lang="en-US" altLang="zh-TW" sz="1800" b="0" i="0" u="sng" strike="noStrike" dirty="0">
                <a:solidFill>
                  <a:srgbClr val="0097A7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hlinkClick r:id="rId5"/>
              </a:rPr>
              <a:t>https://colab.research.google.com/drive/1hqSjgFCxiA83bOe7-splkBEAi2BQwh8C?usp=sharing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34818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平行四邊形 13">
            <a:extLst>
              <a:ext uri="{FF2B5EF4-FFF2-40B4-BE49-F238E27FC236}">
                <a16:creationId xmlns:a16="http://schemas.microsoft.com/office/drawing/2014/main" id="{889D60A8-4D6F-A5F0-28F4-63579807897D}"/>
              </a:ext>
            </a:extLst>
          </p:cNvPr>
          <p:cNvSpPr/>
          <p:nvPr/>
        </p:nvSpPr>
        <p:spPr>
          <a:xfrm flipH="1">
            <a:off x="17729392" y="1859508"/>
            <a:ext cx="6154021" cy="4998492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" name="Picture 8" descr="Computer - Free computer icons">
            <a:extLst>
              <a:ext uri="{FF2B5EF4-FFF2-40B4-BE49-F238E27FC236}">
                <a16:creationId xmlns:a16="http://schemas.microsoft.com/office/drawing/2014/main" id="{FE87B233-7046-EC0C-8D6E-6763E930F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0027" y="2235192"/>
            <a:ext cx="3380095" cy="338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文字方塊 35">
            <a:extLst>
              <a:ext uri="{FF2B5EF4-FFF2-40B4-BE49-F238E27FC236}">
                <a16:creationId xmlns:a16="http://schemas.microsoft.com/office/drawing/2014/main" id="{A00A11DB-D1FF-1563-6791-1046BFABA6AB}"/>
              </a:ext>
            </a:extLst>
          </p:cNvPr>
          <p:cNvSpPr txBox="1"/>
          <p:nvPr/>
        </p:nvSpPr>
        <p:spPr>
          <a:xfrm>
            <a:off x="19369854" y="5721845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96007E2A-378D-5EF9-B2D2-21C1CFE3552A}"/>
              </a:ext>
            </a:extLst>
          </p:cNvPr>
          <p:cNvSpPr txBox="1"/>
          <p:nvPr/>
        </p:nvSpPr>
        <p:spPr>
          <a:xfrm>
            <a:off x="937528" y="2084666"/>
            <a:ext cx="103169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6600" b="1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資料分析及處理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4F98F8E4-7267-E93E-F1FF-B36DE1995708}"/>
              </a:ext>
            </a:extLst>
          </p:cNvPr>
          <p:cNvGrpSpPr/>
          <p:nvPr/>
        </p:nvGrpSpPr>
        <p:grpSpPr>
          <a:xfrm>
            <a:off x="1940442" y="3521580"/>
            <a:ext cx="2183218" cy="1305628"/>
            <a:chOff x="848833" y="2354204"/>
            <a:chExt cx="2183218" cy="1305628"/>
          </a:xfrm>
          <a:noFill/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00C0ECBF-9B5B-4724-1AB7-074CC41D3D8C}"/>
                </a:ext>
              </a:extLst>
            </p:cNvPr>
            <p:cNvSpPr/>
            <p:nvPr/>
          </p:nvSpPr>
          <p:spPr>
            <a:xfrm>
              <a:off x="848833" y="2354204"/>
              <a:ext cx="2183218" cy="850604"/>
            </a:xfrm>
            <a:prstGeom prst="roundRect">
              <a:avLst/>
            </a:prstGeom>
            <a:grp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陳冠庭</a:t>
              </a:r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B85760FB-3C1A-8EB2-324D-301A84E18403}"/>
                </a:ext>
              </a:extLst>
            </p:cNvPr>
            <p:cNvSpPr txBox="1"/>
            <p:nvPr/>
          </p:nvSpPr>
          <p:spPr>
            <a:xfrm>
              <a:off x="848833" y="3198167"/>
              <a:ext cx="2183218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C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194BB4DB-C91F-5780-B2DE-990FD49C3210}"/>
              </a:ext>
            </a:extLst>
          </p:cNvPr>
          <p:cNvGrpSpPr/>
          <p:nvPr/>
        </p:nvGrpSpPr>
        <p:grpSpPr>
          <a:xfrm>
            <a:off x="8068340" y="3521580"/>
            <a:ext cx="2183218" cy="1312269"/>
            <a:chOff x="6976731" y="2354204"/>
            <a:chExt cx="2183218" cy="1312269"/>
          </a:xfrm>
        </p:grpSpPr>
        <p:sp>
          <p:nvSpPr>
            <p:cNvPr id="19" name="矩形: 圓角 18">
              <a:extLst>
                <a:ext uri="{FF2B5EF4-FFF2-40B4-BE49-F238E27FC236}">
                  <a16:creationId xmlns:a16="http://schemas.microsoft.com/office/drawing/2014/main" id="{3E82C1F9-3DC1-CB82-9EDA-4BF5436E6EC7}"/>
                </a:ext>
              </a:extLst>
            </p:cNvPr>
            <p:cNvSpPr/>
            <p:nvPr/>
          </p:nvSpPr>
          <p:spPr>
            <a:xfrm>
              <a:off x="6976731" y="2354204"/>
              <a:ext cx="2183218" cy="850604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黃子菁</a:t>
              </a: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529633EA-B8E7-9BBD-93FD-9FD298A10D0D}"/>
                </a:ext>
              </a:extLst>
            </p:cNvPr>
            <p:cNvSpPr txBox="1"/>
            <p:nvPr/>
          </p:nvSpPr>
          <p:spPr>
            <a:xfrm>
              <a:off x="6976731" y="3204808"/>
              <a:ext cx="21832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C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sp>
        <p:nvSpPr>
          <p:cNvPr id="28" name="流程圖: 程序 27">
            <a:extLst>
              <a:ext uri="{FF2B5EF4-FFF2-40B4-BE49-F238E27FC236}">
                <a16:creationId xmlns:a16="http://schemas.microsoft.com/office/drawing/2014/main" id="{E034A1E5-76D6-D2DC-45C7-9646A967A21B}"/>
              </a:ext>
            </a:extLst>
          </p:cNvPr>
          <p:cNvSpPr/>
          <p:nvPr/>
        </p:nvSpPr>
        <p:spPr>
          <a:xfrm>
            <a:off x="0" y="-2438514"/>
            <a:ext cx="12192000" cy="4283726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" name="直線接點 1">
            <a:extLst>
              <a:ext uri="{FF2B5EF4-FFF2-40B4-BE49-F238E27FC236}">
                <a16:creationId xmlns:a16="http://schemas.microsoft.com/office/drawing/2014/main" id="{E52B5177-F401-CA37-4842-2EE4A23B7032}"/>
              </a:ext>
            </a:extLst>
          </p:cNvPr>
          <p:cNvCxnSpPr>
            <a:cxnSpLocks/>
          </p:cNvCxnSpPr>
          <p:nvPr/>
        </p:nvCxnSpPr>
        <p:spPr>
          <a:xfrm>
            <a:off x="0" y="1636224"/>
            <a:ext cx="1219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D2662DF3-1CCA-690E-C599-D542B9ED967A}"/>
              </a:ext>
            </a:extLst>
          </p:cNvPr>
          <p:cNvCxnSpPr>
            <a:cxnSpLocks/>
          </p:cNvCxnSpPr>
          <p:nvPr/>
        </p:nvCxnSpPr>
        <p:spPr>
          <a:xfrm>
            <a:off x="0" y="1859508"/>
            <a:ext cx="1219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字方塊 3">
            <a:extLst>
              <a:ext uri="{FF2B5EF4-FFF2-40B4-BE49-F238E27FC236}">
                <a16:creationId xmlns:a16="http://schemas.microsoft.com/office/drawing/2014/main" id="{D2391DAB-7948-33B8-E44C-FAD232AD517E}"/>
              </a:ext>
            </a:extLst>
          </p:cNvPr>
          <p:cNvSpPr txBox="1"/>
          <p:nvPr/>
        </p:nvSpPr>
        <p:spPr>
          <a:xfrm>
            <a:off x="3032051" y="201143"/>
            <a:ext cx="61278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dirty="0">
                <a:solidFill>
                  <a:srgbClr val="2B2C43"/>
                </a:solidFill>
                <a:latin typeface="Arial Black" panose="020B0A04020102020204" pitchFamily="34" charset="0"/>
              </a:rPr>
              <a:t>MEMBERS</a:t>
            </a:r>
            <a:endParaRPr lang="zh-TW" altLang="en-US" sz="8000" dirty="0">
              <a:solidFill>
                <a:srgbClr val="2B2C43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5CBF3422-2DC2-6C40-2F5F-D9204D485613}"/>
              </a:ext>
            </a:extLst>
          </p:cNvPr>
          <p:cNvGrpSpPr/>
          <p:nvPr/>
        </p:nvGrpSpPr>
        <p:grpSpPr>
          <a:xfrm>
            <a:off x="1940442" y="5162768"/>
            <a:ext cx="2183218" cy="1305628"/>
            <a:chOff x="848833" y="2354204"/>
            <a:chExt cx="2183218" cy="1305628"/>
          </a:xfrm>
          <a:noFill/>
        </p:grpSpPr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1E243A5A-C449-9576-C030-5EE03DD228C9}"/>
                </a:ext>
              </a:extLst>
            </p:cNvPr>
            <p:cNvSpPr/>
            <p:nvPr/>
          </p:nvSpPr>
          <p:spPr>
            <a:xfrm>
              <a:off x="848833" y="2354204"/>
              <a:ext cx="2183218" cy="850604"/>
            </a:xfrm>
            <a:prstGeom prst="roundRect">
              <a:avLst/>
            </a:prstGeom>
            <a:grp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劉祐軒</a:t>
              </a: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45834316-B154-FCC8-2C4A-5FC80802832C}"/>
                </a:ext>
              </a:extLst>
            </p:cNvPr>
            <p:cNvSpPr txBox="1"/>
            <p:nvPr/>
          </p:nvSpPr>
          <p:spPr>
            <a:xfrm>
              <a:off x="848833" y="3198167"/>
              <a:ext cx="2183218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A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C3EF0098-C00C-DEB8-F5D6-1183EB84D76D}"/>
              </a:ext>
            </a:extLst>
          </p:cNvPr>
          <p:cNvGrpSpPr/>
          <p:nvPr/>
        </p:nvGrpSpPr>
        <p:grpSpPr>
          <a:xfrm>
            <a:off x="8068340" y="5162768"/>
            <a:ext cx="2183218" cy="1312269"/>
            <a:chOff x="6976731" y="2354204"/>
            <a:chExt cx="2183218" cy="1312269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C654D16-C820-68FC-07AC-B34EDB79D677}"/>
                </a:ext>
              </a:extLst>
            </p:cNvPr>
            <p:cNvSpPr/>
            <p:nvPr/>
          </p:nvSpPr>
          <p:spPr>
            <a:xfrm>
              <a:off x="6976731" y="2354204"/>
              <a:ext cx="2183218" cy="850604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許郁翔</a:t>
              </a:r>
            </a:p>
          </p:txBody>
        </p:sp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F207EACD-5DC8-0666-F4D8-7D4CEDA74EFF}"/>
                </a:ext>
              </a:extLst>
            </p:cNvPr>
            <p:cNvSpPr txBox="1"/>
            <p:nvPr/>
          </p:nvSpPr>
          <p:spPr>
            <a:xfrm>
              <a:off x="6976731" y="3204808"/>
              <a:ext cx="21832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C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9B788023-BD58-DCCE-179C-D7183D459F9D}"/>
              </a:ext>
            </a:extLst>
          </p:cNvPr>
          <p:cNvSpPr txBox="1"/>
          <p:nvPr/>
        </p:nvSpPr>
        <p:spPr>
          <a:xfrm>
            <a:off x="-8600234" y="3048745"/>
            <a:ext cx="76520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使用者介面實作</a:t>
            </a:r>
          </a:p>
        </p:txBody>
      </p: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5D5509A0-D3D5-722B-F5B0-B94725003A2D}"/>
              </a:ext>
            </a:extLst>
          </p:cNvPr>
          <p:cNvGrpSpPr/>
          <p:nvPr/>
        </p:nvGrpSpPr>
        <p:grpSpPr>
          <a:xfrm>
            <a:off x="-7510192" y="4565641"/>
            <a:ext cx="2183218" cy="1305628"/>
            <a:chOff x="848833" y="2354204"/>
            <a:chExt cx="2183218" cy="1305628"/>
          </a:xfrm>
        </p:grpSpPr>
        <p:sp>
          <p:nvSpPr>
            <p:cNvPr id="27" name="矩形: 圓角 26">
              <a:extLst>
                <a:ext uri="{FF2B5EF4-FFF2-40B4-BE49-F238E27FC236}">
                  <a16:creationId xmlns:a16="http://schemas.microsoft.com/office/drawing/2014/main" id="{F38A42E0-6652-F2CF-CEF7-01D6A517BA39}"/>
                </a:ext>
              </a:extLst>
            </p:cNvPr>
            <p:cNvSpPr/>
            <p:nvPr/>
          </p:nvSpPr>
          <p:spPr>
            <a:xfrm>
              <a:off x="848833" y="2354204"/>
              <a:ext cx="2183218" cy="850604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戴仕庭</a:t>
              </a:r>
            </a:p>
          </p:txBody>
        </p: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6F04283A-C88D-8468-0720-72FB1DF173BB}"/>
                </a:ext>
              </a:extLst>
            </p:cNvPr>
            <p:cNvSpPr txBox="1"/>
            <p:nvPr/>
          </p:nvSpPr>
          <p:spPr>
            <a:xfrm>
              <a:off x="848833" y="3198167"/>
              <a:ext cx="21832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電機三</a:t>
              </a:r>
              <a:endParaRPr lang="en-US" altLang="zh-TW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E75F4F55-767B-A4D3-E2FD-333C3D557314}"/>
              </a:ext>
            </a:extLst>
          </p:cNvPr>
          <p:cNvGrpSpPr/>
          <p:nvPr/>
        </p:nvGrpSpPr>
        <p:grpSpPr>
          <a:xfrm>
            <a:off x="-4014233" y="4565641"/>
            <a:ext cx="2183218" cy="1312269"/>
            <a:chOff x="6976731" y="2354204"/>
            <a:chExt cx="2183218" cy="1312269"/>
          </a:xfrm>
        </p:grpSpPr>
        <p:sp>
          <p:nvSpPr>
            <p:cNvPr id="33" name="矩形: 圓角 32">
              <a:extLst>
                <a:ext uri="{FF2B5EF4-FFF2-40B4-BE49-F238E27FC236}">
                  <a16:creationId xmlns:a16="http://schemas.microsoft.com/office/drawing/2014/main" id="{052B46AE-51B6-EC92-B45B-3B4ACE497E8A}"/>
                </a:ext>
              </a:extLst>
            </p:cNvPr>
            <p:cNvSpPr/>
            <p:nvPr/>
          </p:nvSpPr>
          <p:spPr>
            <a:xfrm>
              <a:off x="6976731" y="2354204"/>
              <a:ext cx="2183218" cy="850604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i="0" dirty="0">
                  <a:solidFill>
                    <a:srgbClr val="002060"/>
                  </a:solidFill>
                  <a:effectLst/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楊霆軒</a:t>
              </a:r>
              <a:endParaRPr lang="zh-TW" altLang="en-US" sz="4400" b="1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765CF1BC-C971-604C-CE1D-EF2ABC4C026B}"/>
                </a:ext>
              </a:extLst>
            </p:cNvPr>
            <p:cNvSpPr txBox="1"/>
            <p:nvPr/>
          </p:nvSpPr>
          <p:spPr>
            <a:xfrm>
              <a:off x="6976731" y="3204808"/>
              <a:ext cx="21832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地科三</a:t>
              </a:r>
            </a:p>
          </p:txBody>
        </p:sp>
      </p:grp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620DA231-EEBF-A16D-34C5-4491A04293D8}"/>
              </a:ext>
            </a:extLst>
          </p:cNvPr>
          <p:cNvSpPr txBox="1"/>
          <p:nvPr/>
        </p:nvSpPr>
        <p:spPr>
          <a:xfrm>
            <a:off x="12497785" y="353543"/>
            <a:ext cx="61278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spc="600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大</a:t>
            </a:r>
            <a:r>
              <a:rPr lang="zh-TW" altLang="en-US" sz="8000" b="1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綱</a:t>
            </a:r>
          </a:p>
        </p:txBody>
      </p:sp>
      <p:sp>
        <p:nvSpPr>
          <p:cNvPr id="13" name="平行四邊形 12">
            <a:extLst>
              <a:ext uri="{FF2B5EF4-FFF2-40B4-BE49-F238E27FC236}">
                <a16:creationId xmlns:a16="http://schemas.microsoft.com/office/drawing/2014/main" id="{E8077506-26B4-B91F-18A7-7041B8B47897}"/>
              </a:ext>
            </a:extLst>
          </p:cNvPr>
          <p:cNvSpPr/>
          <p:nvPr/>
        </p:nvSpPr>
        <p:spPr>
          <a:xfrm flipH="1">
            <a:off x="17945813" y="1859508"/>
            <a:ext cx="5721178" cy="4998492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0E3644BA-406A-327F-7055-C2BD6D109FE3}"/>
              </a:ext>
            </a:extLst>
          </p:cNvPr>
          <p:cNvGrpSpPr/>
          <p:nvPr/>
        </p:nvGrpSpPr>
        <p:grpSpPr>
          <a:xfrm>
            <a:off x="19343348" y="2520065"/>
            <a:ext cx="2853633" cy="2853633"/>
            <a:chOff x="4669184" y="2931937"/>
            <a:chExt cx="2853633" cy="2853633"/>
          </a:xfrm>
        </p:grpSpPr>
        <p:sp>
          <p:nvSpPr>
            <p:cNvPr id="16" name="橢圓 15">
              <a:extLst>
                <a:ext uri="{FF2B5EF4-FFF2-40B4-BE49-F238E27FC236}">
                  <a16:creationId xmlns:a16="http://schemas.microsoft.com/office/drawing/2014/main" id="{C045F4E0-20C7-58B7-9B9E-C9017E212713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17" name="Picture 2" descr="Python Logo, symbol, meaning, history, PNG, brand">
              <a:extLst>
                <a:ext uri="{FF2B5EF4-FFF2-40B4-BE49-F238E27FC236}">
                  <a16:creationId xmlns:a16="http://schemas.microsoft.com/office/drawing/2014/main" id="{1D0D1D73-5B61-A6D1-2787-A7A82146B87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3E6E7EEA-A378-3A52-B570-F8C7A90756A4}"/>
              </a:ext>
            </a:extLst>
          </p:cNvPr>
          <p:cNvSpPr txBox="1"/>
          <p:nvPr/>
        </p:nvSpPr>
        <p:spPr>
          <a:xfrm>
            <a:off x="19409944" y="5721845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5" name="平行四邊形 4">
            <a:extLst>
              <a:ext uri="{FF2B5EF4-FFF2-40B4-BE49-F238E27FC236}">
                <a16:creationId xmlns:a16="http://schemas.microsoft.com/office/drawing/2014/main" id="{6264DB3B-A4AE-FB11-64D4-CFC8FBBB1BE3}"/>
              </a:ext>
            </a:extLst>
          </p:cNvPr>
          <p:cNvSpPr/>
          <p:nvPr/>
        </p:nvSpPr>
        <p:spPr>
          <a:xfrm flipH="1">
            <a:off x="17945813" y="1859508"/>
            <a:ext cx="5721178" cy="4998492"/>
          </a:xfrm>
          <a:prstGeom prst="parallelogram">
            <a:avLst/>
          </a:prstGeom>
          <a:solidFill>
            <a:srgbClr val="2B2C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8" name="Picture 6" descr="Block - Super Mario Wiki, the Mario encyclopedia">
            <a:extLst>
              <a:ext uri="{FF2B5EF4-FFF2-40B4-BE49-F238E27FC236}">
                <a16:creationId xmlns:a16="http://schemas.microsoft.com/office/drawing/2014/main" id="{2F29B049-F886-0341-BFE9-3AD0168F2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1596" y="2683794"/>
            <a:ext cx="2512287" cy="2512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055C70A6-954A-4FBD-39B7-50EAC4FFA393}"/>
              </a:ext>
            </a:extLst>
          </p:cNvPr>
          <p:cNvSpPr txBox="1"/>
          <p:nvPr/>
        </p:nvSpPr>
        <p:spPr>
          <a:xfrm>
            <a:off x="19667519" y="5721845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題目選擇</a:t>
            </a:r>
          </a:p>
        </p:txBody>
      </p:sp>
    </p:spTree>
    <p:extLst>
      <p:ext uri="{BB962C8B-B14F-4D97-AF65-F5344CB8AC3E}">
        <p14:creationId xmlns:p14="http://schemas.microsoft.com/office/powerpoint/2010/main" val="3090173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平行四邊形 5">
            <a:extLst>
              <a:ext uri="{FF2B5EF4-FFF2-40B4-BE49-F238E27FC236}">
                <a16:creationId xmlns:a16="http://schemas.microsoft.com/office/drawing/2014/main" id="{17A6369E-033F-D754-5F71-D596FB056FDC}"/>
              </a:ext>
            </a:extLst>
          </p:cNvPr>
          <p:cNvSpPr/>
          <p:nvPr/>
        </p:nvSpPr>
        <p:spPr>
          <a:xfrm flipH="1">
            <a:off x="2129391" y="0"/>
            <a:ext cx="4663293" cy="1238192"/>
          </a:xfrm>
          <a:prstGeom prst="parallelogram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000" b="1" dirty="0">
                <a:solidFill>
                  <a:srgbClr val="002060"/>
                </a:solidFill>
                <a:latin typeface="Arial Black" panose="020B0A04020102020204" pitchFamily="34" charset="0"/>
                <a:ea typeface="Adobe 黑体 Std R" panose="020B0400000000000000" pitchFamily="34" charset="-128"/>
              </a:rPr>
              <a:t>資料連結</a:t>
            </a:r>
          </a:p>
        </p:txBody>
      </p:sp>
      <p:sp>
        <p:nvSpPr>
          <p:cNvPr id="2" name="平行四邊形 1">
            <a:extLst>
              <a:ext uri="{FF2B5EF4-FFF2-40B4-BE49-F238E27FC236}">
                <a16:creationId xmlns:a16="http://schemas.microsoft.com/office/drawing/2014/main" id="{2626F92A-873B-8F09-91F5-23873A550C6F}"/>
              </a:ext>
            </a:extLst>
          </p:cNvPr>
          <p:cNvSpPr/>
          <p:nvPr/>
        </p:nvSpPr>
        <p:spPr>
          <a:xfrm flipH="1">
            <a:off x="23036758" y="0"/>
            <a:ext cx="7917062" cy="6916997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平行四邊形 2">
            <a:extLst>
              <a:ext uri="{FF2B5EF4-FFF2-40B4-BE49-F238E27FC236}">
                <a16:creationId xmlns:a16="http://schemas.microsoft.com/office/drawing/2014/main" id="{0E24C247-0E45-D651-116C-6C1CAF1AA2E3}"/>
              </a:ext>
            </a:extLst>
          </p:cNvPr>
          <p:cNvSpPr/>
          <p:nvPr/>
        </p:nvSpPr>
        <p:spPr>
          <a:xfrm flipH="1">
            <a:off x="19962463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平行四邊形 3">
            <a:extLst>
              <a:ext uri="{FF2B5EF4-FFF2-40B4-BE49-F238E27FC236}">
                <a16:creationId xmlns:a16="http://schemas.microsoft.com/office/drawing/2014/main" id="{57AE8087-81A9-2650-88CA-468C581004F9}"/>
              </a:ext>
            </a:extLst>
          </p:cNvPr>
          <p:cNvSpPr/>
          <p:nvPr/>
        </p:nvSpPr>
        <p:spPr>
          <a:xfrm flipH="1">
            <a:off x="21730936" y="2809904"/>
            <a:ext cx="4380117" cy="1238192"/>
          </a:xfrm>
          <a:prstGeom prst="parallelogram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8000" b="1" dirty="0">
                <a:solidFill>
                  <a:srgbClr val="002060"/>
                </a:solidFill>
                <a:latin typeface="Arial Black" panose="020B0A04020102020204" pitchFamily="34" charset="0"/>
                <a:ea typeface="Adobe 黑体 Std R" panose="020B0400000000000000" pitchFamily="34" charset="-128"/>
              </a:rPr>
              <a:t>Q&amp;A</a:t>
            </a:r>
            <a:endParaRPr lang="zh-TW" altLang="en-US" sz="8000" b="1" dirty="0">
              <a:solidFill>
                <a:srgbClr val="002060"/>
              </a:solidFill>
              <a:latin typeface="Arial Black" panose="020B0A04020102020204" pitchFamily="34" charset="0"/>
              <a:ea typeface="Adobe 黑体 Std R" panose="020B0400000000000000" pitchFamily="34" charset="-128"/>
            </a:endParaRPr>
          </a:p>
        </p:txBody>
      </p:sp>
      <p:sp>
        <p:nvSpPr>
          <p:cNvPr id="5" name="平行四邊形 4">
            <a:extLst>
              <a:ext uri="{FF2B5EF4-FFF2-40B4-BE49-F238E27FC236}">
                <a16:creationId xmlns:a16="http://schemas.microsoft.com/office/drawing/2014/main" id="{C3D5A679-E9B7-E53B-919A-D344E03B6384}"/>
              </a:ext>
            </a:extLst>
          </p:cNvPr>
          <p:cNvSpPr/>
          <p:nvPr/>
        </p:nvSpPr>
        <p:spPr>
          <a:xfrm flipH="1">
            <a:off x="-3958531" y="0"/>
            <a:ext cx="7917062" cy="6916997"/>
          </a:xfrm>
          <a:prstGeom prst="parallelogram">
            <a:avLst/>
          </a:prstGeom>
          <a:solidFill>
            <a:srgbClr val="2B2C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030D904-18D3-01CA-FCED-E2D86157DD7A}"/>
              </a:ext>
            </a:extLst>
          </p:cNvPr>
          <p:cNvSpPr txBox="1"/>
          <p:nvPr/>
        </p:nvSpPr>
        <p:spPr>
          <a:xfrm>
            <a:off x="3150398" y="1815680"/>
            <a:ext cx="8148973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KAGGLE</a:t>
            </a:r>
            <a:r>
              <a:rPr lang="zh-TW" altLang="en-US" sz="2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網站</a:t>
            </a:r>
            <a:endParaRPr lang="en-US" altLang="zh-TW" sz="2000" b="1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dirty="0">
                <a:solidFill>
                  <a:srgbClr val="0563C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Diabetes Health Indicators Dataset (kaggle.com</a:t>
            </a:r>
            <a:r>
              <a:rPr lang="en-US" altLang="zh-TW" dirty="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C976DDB-660A-8FFC-2498-244E099CB6DF}"/>
              </a:ext>
            </a:extLst>
          </p:cNvPr>
          <p:cNvSpPr txBox="1"/>
          <p:nvPr/>
        </p:nvSpPr>
        <p:spPr>
          <a:xfrm>
            <a:off x="3556362" y="2844224"/>
            <a:ext cx="814897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b="1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二元全資料表格比例分析</a:t>
            </a:r>
            <a:r>
              <a:rPr lang="en-US" altLang="zh-TW" sz="1800" b="0" i="0" u="sng" strike="noStrike" dirty="0">
                <a:solidFill>
                  <a:srgbClr val="0097A7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hlinkClick r:id="rId3"/>
              </a:rPr>
              <a:t>https://colab.research.google.com/drive/1usnZkIkFkotx3a53_Baq93bamtq_-6tO?usp=sharing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77BF8B8E-AAE2-C44D-4E54-219106E579F1}"/>
              </a:ext>
            </a:extLst>
          </p:cNvPr>
          <p:cNvSpPr txBox="1"/>
          <p:nvPr/>
        </p:nvSpPr>
        <p:spPr>
          <a:xfrm>
            <a:off x="3843745" y="4118990"/>
            <a:ext cx="791706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b="1" i="0" u="none" strike="noStrike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二元全資料圖像分析</a:t>
            </a:r>
            <a:r>
              <a:rPr lang="en-US" altLang="zh-TW" sz="1800" b="0" i="0" u="sng" strike="noStrike" dirty="0">
                <a:solidFill>
                  <a:srgbClr val="0097A7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hlinkClick r:id="rId4"/>
              </a:rPr>
              <a:t>https://colab.research.google.com/drive/1hqSjgFCxiA83bOe7-splkBEAi2BQwh8C?usp=sharing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91962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D35ADD3D-CA85-CD65-1443-29B4E026EC95}"/>
              </a:ext>
            </a:extLst>
          </p:cNvPr>
          <p:cNvSpPr txBox="1"/>
          <p:nvPr/>
        </p:nvSpPr>
        <p:spPr>
          <a:xfrm>
            <a:off x="-9768489" y="761613"/>
            <a:ext cx="67959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使用者介面開發心得</a:t>
            </a:r>
            <a:endParaRPr lang="en-US" altLang="zh-TW" sz="3200" b="1" i="0" u="sng" strike="noStrike" dirty="0">
              <a:solidFill>
                <a:srgbClr val="00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F0D9BEC-79ED-68AC-2576-1C550284F8C8}"/>
              </a:ext>
            </a:extLst>
          </p:cNvPr>
          <p:cNvSpPr txBox="1"/>
          <p:nvPr/>
        </p:nvSpPr>
        <p:spPr>
          <a:xfrm>
            <a:off x="-9660930" y="1864260"/>
            <a:ext cx="6580842" cy="4308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團隊實際分工合作開發深度學習專案</a:t>
            </a:r>
            <a:r>
              <a:rPr lang="en-US" altLang="zh-TW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  <a:endParaRPr lang="en-US" altLang="zh-TW" sz="28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開發與使用模型時，輸入項目與格式都需匹配</a:t>
            </a:r>
            <a:endParaRPr lang="zh-TW" altLang="en-US" sz="2000" b="0" dirty="0">
              <a:solidFill>
                <a:schemeClr val="accent5">
                  <a:lumMod val="50000"/>
                </a:schemeClr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br>
              <a: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</a:br>
            <a:r>
              <a:rPr lang="zh-TW" altLang="en-US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運用</a:t>
            </a:r>
            <a:r>
              <a:rPr lang="en-US" altLang="zh-TW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AI</a:t>
            </a:r>
            <a:r>
              <a:rPr lang="zh-TW" altLang="en-US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協助開發網頁前後端</a:t>
            </a:r>
            <a:r>
              <a:rPr lang="en-US" altLang="zh-TW" sz="28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  <a:endParaRPr lang="zh-TW" altLang="en-US" sz="2800" b="1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zh-TW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ChatGPT 3.5,  </a:t>
            </a:r>
            <a:r>
              <a:rPr lang="en-US" altLang="zh-TW" sz="2000" b="0" i="0" u="none" strike="noStrike" dirty="0" err="1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Github</a:t>
            </a:r>
            <a:r>
              <a:rPr lang="en-US" altLang="zh-TW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Copilot</a:t>
            </a:r>
            <a:r>
              <a:rPr lang="zh-TW" altLang="en-US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教育版 可生成</a:t>
            </a:r>
            <a:r>
              <a:rPr lang="en-US" altLang="zh-TW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code</a:t>
            </a:r>
            <a:r>
              <a:rPr lang="zh-TW" altLang="en-US" sz="20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與解釋 </a:t>
            </a:r>
            <a:r>
              <a:rPr lang="zh-TW" altLang="en-US" sz="1800" b="0" i="0" u="none" strike="noStrike" dirty="0">
                <a:solidFill>
                  <a:schemeClr val="accent3">
                    <a:lumMod val="75000"/>
                  </a:schemeClr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 </a:t>
            </a:r>
            <a:endParaRPr lang="zh-TW" altLang="en-US" sz="2800" b="0" dirty="0">
              <a:solidFill>
                <a:schemeClr val="accent3">
                  <a:lumMod val="75000"/>
                </a:schemeClr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br>
              <a:rPr lang="zh-TW" altLang="en-US" sz="2800" b="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</a:br>
            <a:r>
              <a:rPr lang="zh-TW" altLang="en-US" sz="24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網頁設計需要有</a:t>
            </a:r>
            <a:r>
              <a:rPr lang="en-US" altLang="zh-TW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"</a:t>
            </a:r>
            <a:r>
              <a:rPr lang="zh-TW" altLang="en-US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美感</a:t>
            </a:r>
            <a:r>
              <a:rPr lang="en-US" altLang="zh-TW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"</a:t>
            </a:r>
            <a:r>
              <a:rPr lang="zh-TW" altLang="en-US" sz="2400" b="1" i="0" u="none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與在乎</a:t>
            </a:r>
            <a:r>
              <a:rPr lang="en-US" altLang="zh-TW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"</a:t>
            </a:r>
            <a:r>
              <a:rPr lang="zh-TW" altLang="en-US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使用者的感受</a:t>
            </a:r>
            <a:r>
              <a:rPr lang="en-US" altLang="zh-TW" sz="2400" b="1" i="0" u="none" strike="noStrike" dirty="0">
                <a:solidFill>
                  <a:srgbClr val="FF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"</a:t>
            </a:r>
            <a:endParaRPr lang="zh-TW" altLang="en-US" sz="2400" b="1" dirty="0">
              <a:solidFill>
                <a:srgbClr val="FF0000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Ex. </a:t>
            </a:r>
            <a:r>
              <a:rPr lang="zh-TW" altLang="en-US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排版與色彩學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Coolors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r>
              <a:rPr lang="zh-TW" altLang="en-US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and </a:t>
            </a:r>
            <a:r>
              <a:rPr lang="zh-TW" altLang="en-US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希克定律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(Hick’s Law)</a:t>
            </a:r>
            <a:br>
              <a:rPr lang="zh-TW" altLang="en-US" sz="2800" dirty="0"/>
            </a:br>
            <a:endParaRPr lang="en-US" altLang="zh-TW" sz="2000" b="0" i="0" u="none" strike="noStrike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813508D-1A66-D239-BB82-293D8C744EC2}"/>
              </a:ext>
            </a:extLst>
          </p:cNvPr>
          <p:cNvSpPr/>
          <p:nvPr/>
        </p:nvSpPr>
        <p:spPr>
          <a:xfrm>
            <a:off x="-1423516" y="-1213950"/>
            <a:ext cx="2507470" cy="78458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</a:t>
            </a:r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90FDDB09-9E72-8461-ACBD-99C5F316CCC3}"/>
              </a:ext>
            </a:extLst>
          </p:cNvPr>
          <p:cNvSpPr/>
          <p:nvPr/>
        </p:nvSpPr>
        <p:spPr>
          <a:xfrm flipH="1">
            <a:off x="-2972529" y="0"/>
            <a:ext cx="7917062" cy="6916997"/>
          </a:xfrm>
          <a:prstGeom prst="parallelogram">
            <a:avLst/>
          </a:prstGeom>
          <a:solidFill>
            <a:srgbClr val="2B2C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github_copilot_demo">
            <a:hlinkClick r:id="" action="ppaction://media"/>
            <a:extLst>
              <a:ext uri="{FF2B5EF4-FFF2-40B4-BE49-F238E27FC236}">
                <a16:creationId xmlns:a16="http://schemas.microsoft.com/office/drawing/2014/main" id="{34AC2E43-8347-4460-AA34-2E4E521806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0934" y="1433069"/>
            <a:ext cx="11475919" cy="4917611"/>
          </a:xfrm>
          <a:prstGeom prst="rect">
            <a:avLst/>
          </a:prstGeom>
        </p:spPr>
      </p:pic>
      <p:pic>
        <p:nvPicPr>
          <p:cNvPr id="2" name="Picture 2" descr="Improvement icon, line symbols. continuous improvement concept.  Productivity project management. Growing graph progress. Editable stroke  vector illustration design on white background. EPS 10 29163331 Vector Art  at Vecteezy">
            <a:extLst>
              <a:ext uri="{FF2B5EF4-FFF2-40B4-BE49-F238E27FC236}">
                <a16:creationId xmlns:a16="http://schemas.microsoft.com/office/drawing/2014/main" id="{F3CBB7FC-03E3-B4B9-3FF4-85A00DFE7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515" y="7021263"/>
            <a:ext cx="3328368" cy="3328368"/>
          </a:xfrm>
          <a:prstGeom prst="ellipse">
            <a:avLst/>
          </a:prstGeom>
          <a:noFill/>
          <a:ln w="57150">
            <a:solidFill>
              <a:srgbClr val="8C99A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0987FF9E-678D-00E2-457F-BAB89BC61894}"/>
              </a:ext>
            </a:extLst>
          </p:cNvPr>
          <p:cNvSpPr txBox="1"/>
          <p:nvPr/>
        </p:nvSpPr>
        <p:spPr>
          <a:xfrm>
            <a:off x="2350809" y="10453897"/>
            <a:ext cx="2720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未來展望及改善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406F06C-3D92-46EB-BA3D-8C632D367063}"/>
              </a:ext>
            </a:extLst>
          </p:cNvPr>
          <p:cNvSpPr txBox="1"/>
          <p:nvPr/>
        </p:nvSpPr>
        <p:spPr>
          <a:xfrm>
            <a:off x="4133461" y="507320"/>
            <a:ext cx="67959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3200" b="1" i="0" u="sng" strike="noStrike" dirty="0" err="1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Github</a:t>
            </a:r>
            <a:r>
              <a:rPr lang="en-US" altLang="zh-TW" sz="3200" b="1" i="0" u="sng" strike="noStrike" dirty="0">
                <a:solidFill>
                  <a:srgbClr val="000000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Copilot Demo</a:t>
            </a:r>
          </a:p>
        </p:txBody>
      </p:sp>
      <p:pic>
        <p:nvPicPr>
          <p:cNvPr id="8" name="Picture 8" descr="Computer - Free computer icons">
            <a:extLst>
              <a:ext uri="{FF2B5EF4-FFF2-40B4-BE49-F238E27FC236}">
                <a16:creationId xmlns:a16="http://schemas.microsoft.com/office/drawing/2014/main" id="{928650DA-1CDA-D8AA-AC27-05E1534BB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065850" y="1920850"/>
            <a:ext cx="3380095" cy="338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01E47AD2-0352-3F63-859A-900C5C9D23B5}"/>
              </a:ext>
            </a:extLst>
          </p:cNvPr>
          <p:cNvSpPr txBox="1"/>
          <p:nvPr/>
        </p:nvSpPr>
        <p:spPr>
          <a:xfrm>
            <a:off x="-10751925" y="5245584"/>
            <a:ext cx="28947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UI</a:t>
            </a:r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</p:spTree>
    <p:extLst>
      <p:ext uri="{BB962C8B-B14F-4D97-AF65-F5344CB8AC3E}">
        <p14:creationId xmlns:p14="http://schemas.microsoft.com/office/powerpoint/2010/main" val="3100150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平行四邊形 20">
            <a:extLst>
              <a:ext uri="{FF2B5EF4-FFF2-40B4-BE49-F238E27FC236}">
                <a16:creationId xmlns:a16="http://schemas.microsoft.com/office/drawing/2014/main" id="{111AF2FC-60AC-0887-CC50-EE2D1F8E97E8}"/>
              </a:ext>
            </a:extLst>
          </p:cNvPr>
          <p:cNvSpPr/>
          <p:nvPr/>
        </p:nvSpPr>
        <p:spPr>
          <a:xfrm flipH="1">
            <a:off x="7291045" y="1859508"/>
            <a:ext cx="6154021" cy="4998492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平行四邊形 19">
            <a:extLst>
              <a:ext uri="{FF2B5EF4-FFF2-40B4-BE49-F238E27FC236}">
                <a16:creationId xmlns:a16="http://schemas.microsoft.com/office/drawing/2014/main" id="{9570F9DB-BAC4-A2AD-C9F7-0E63C47D4117}"/>
              </a:ext>
            </a:extLst>
          </p:cNvPr>
          <p:cNvSpPr/>
          <p:nvPr/>
        </p:nvSpPr>
        <p:spPr>
          <a:xfrm flipH="1">
            <a:off x="2837745" y="1859508"/>
            <a:ext cx="5721178" cy="4998492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平行四邊形 18">
            <a:extLst>
              <a:ext uri="{FF2B5EF4-FFF2-40B4-BE49-F238E27FC236}">
                <a16:creationId xmlns:a16="http://schemas.microsoft.com/office/drawing/2014/main" id="{102D5293-518E-D380-0EC1-A8678ED72457}"/>
              </a:ext>
            </a:extLst>
          </p:cNvPr>
          <p:cNvSpPr/>
          <p:nvPr/>
        </p:nvSpPr>
        <p:spPr>
          <a:xfrm flipH="1">
            <a:off x="-1615557" y="1859508"/>
            <a:ext cx="5721178" cy="4998492"/>
          </a:xfrm>
          <a:prstGeom prst="parallelogram">
            <a:avLst/>
          </a:prstGeom>
          <a:solidFill>
            <a:srgbClr val="2B2C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409E84C-795F-0F18-F071-C4F91CFB8AAD}"/>
              </a:ext>
            </a:extLst>
          </p:cNvPr>
          <p:cNvSpPr txBox="1"/>
          <p:nvPr/>
        </p:nvSpPr>
        <p:spPr>
          <a:xfrm>
            <a:off x="-15267671" y="2084666"/>
            <a:ext cx="103169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b="1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資料分析及處理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E9757488-A921-CE29-AD96-5C41783E8FA1}"/>
              </a:ext>
            </a:extLst>
          </p:cNvPr>
          <p:cNvGrpSpPr/>
          <p:nvPr/>
        </p:nvGrpSpPr>
        <p:grpSpPr>
          <a:xfrm>
            <a:off x="-13045557" y="3521580"/>
            <a:ext cx="2183218" cy="1305628"/>
            <a:chOff x="848833" y="2354204"/>
            <a:chExt cx="2183218" cy="1305628"/>
          </a:xfrm>
          <a:noFill/>
        </p:grpSpPr>
        <p:sp>
          <p:nvSpPr>
            <p:cNvPr id="4" name="矩形: 圓角 3">
              <a:extLst>
                <a:ext uri="{FF2B5EF4-FFF2-40B4-BE49-F238E27FC236}">
                  <a16:creationId xmlns:a16="http://schemas.microsoft.com/office/drawing/2014/main" id="{C829666B-0017-4F8D-33A0-0C0855821D7B}"/>
                </a:ext>
              </a:extLst>
            </p:cNvPr>
            <p:cNvSpPr/>
            <p:nvPr/>
          </p:nvSpPr>
          <p:spPr>
            <a:xfrm>
              <a:off x="848833" y="2354204"/>
              <a:ext cx="2183218" cy="850604"/>
            </a:xfrm>
            <a:prstGeom prst="roundRect">
              <a:avLst/>
            </a:prstGeom>
            <a:grp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陳冠庭</a:t>
              </a:r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C2EB47D8-5A69-B8B5-0C21-4AE739DEF20D}"/>
                </a:ext>
              </a:extLst>
            </p:cNvPr>
            <p:cNvSpPr txBox="1"/>
            <p:nvPr/>
          </p:nvSpPr>
          <p:spPr>
            <a:xfrm>
              <a:off x="848833" y="3198167"/>
              <a:ext cx="2183218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C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376CC3C1-714B-9E91-62CA-7A98C818C0C4}"/>
              </a:ext>
            </a:extLst>
          </p:cNvPr>
          <p:cNvGrpSpPr/>
          <p:nvPr/>
        </p:nvGrpSpPr>
        <p:grpSpPr>
          <a:xfrm>
            <a:off x="-10270459" y="3521580"/>
            <a:ext cx="2183218" cy="1312269"/>
            <a:chOff x="6976731" y="2354204"/>
            <a:chExt cx="2183218" cy="1312269"/>
          </a:xfrm>
        </p:grpSpPr>
        <p:sp>
          <p:nvSpPr>
            <p:cNvPr id="7" name="矩形: 圓角 6">
              <a:extLst>
                <a:ext uri="{FF2B5EF4-FFF2-40B4-BE49-F238E27FC236}">
                  <a16:creationId xmlns:a16="http://schemas.microsoft.com/office/drawing/2014/main" id="{C316DF3D-CF75-537E-A9AD-B27C3F594D0F}"/>
                </a:ext>
              </a:extLst>
            </p:cNvPr>
            <p:cNvSpPr/>
            <p:nvPr/>
          </p:nvSpPr>
          <p:spPr>
            <a:xfrm>
              <a:off x="6976731" y="2354204"/>
              <a:ext cx="2183218" cy="850604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黃子菁</a:t>
              </a: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BE7E8574-12E4-EC13-CCE9-233403A236AE}"/>
                </a:ext>
              </a:extLst>
            </p:cNvPr>
            <p:cNvSpPr txBox="1"/>
            <p:nvPr/>
          </p:nvSpPr>
          <p:spPr>
            <a:xfrm>
              <a:off x="6976731" y="3204808"/>
              <a:ext cx="21832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C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3109DCC1-F628-886F-886E-FBE6288CA39D}"/>
              </a:ext>
            </a:extLst>
          </p:cNvPr>
          <p:cNvCxnSpPr>
            <a:cxnSpLocks/>
          </p:cNvCxnSpPr>
          <p:nvPr/>
        </p:nvCxnSpPr>
        <p:spPr>
          <a:xfrm>
            <a:off x="0" y="1636224"/>
            <a:ext cx="1219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650449A1-D26D-1D52-7779-E69D2FD6BD47}"/>
              </a:ext>
            </a:extLst>
          </p:cNvPr>
          <p:cNvCxnSpPr>
            <a:cxnSpLocks/>
          </p:cNvCxnSpPr>
          <p:nvPr/>
        </p:nvCxnSpPr>
        <p:spPr>
          <a:xfrm>
            <a:off x="0" y="1859508"/>
            <a:ext cx="1219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B104323-7FBA-0E63-EBEE-E97C9956F0FE}"/>
              </a:ext>
            </a:extLst>
          </p:cNvPr>
          <p:cNvSpPr txBox="1"/>
          <p:nvPr/>
        </p:nvSpPr>
        <p:spPr>
          <a:xfrm>
            <a:off x="3032051" y="201143"/>
            <a:ext cx="61278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spc="6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大</a:t>
            </a:r>
            <a:r>
              <a:rPr lang="zh-TW" altLang="en-US" sz="8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綱</a:t>
            </a: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E6B62B5-0366-B448-5E14-59C453CA98D4}"/>
              </a:ext>
            </a:extLst>
          </p:cNvPr>
          <p:cNvGrpSpPr/>
          <p:nvPr/>
        </p:nvGrpSpPr>
        <p:grpSpPr>
          <a:xfrm>
            <a:off x="-13045557" y="5162768"/>
            <a:ext cx="2183218" cy="1305628"/>
            <a:chOff x="848833" y="2354204"/>
            <a:chExt cx="2183218" cy="1305628"/>
          </a:xfrm>
          <a:noFill/>
        </p:grpSpPr>
        <p:sp>
          <p:nvSpPr>
            <p:cNvPr id="13" name="矩形: 圓角 12">
              <a:extLst>
                <a:ext uri="{FF2B5EF4-FFF2-40B4-BE49-F238E27FC236}">
                  <a16:creationId xmlns:a16="http://schemas.microsoft.com/office/drawing/2014/main" id="{9E4CF818-2475-DD6F-9BE3-049B795D5B40}"/>
                </a:ext>
              </a:extLst>
            </p:cNvPr>
            <p:cNvSpPr/>
            <p:nvPr/>
          </p:nvSpPr>
          <p:spPr>
            <a:xfrm>
              <a:off x="848833" y="2354204"/>
              <a:ext cx="2183218" cy="850604"/>
            </a:xfrm>
            <a:prstGeom prst="roundRect">
              <a:avLst/>
            </a:prstGeom>
            <a:grp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劉祐軒</a:t>
              </a:r>
            </a:p>
          </p:txBody>
        </p:sp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D2C7153C-7F96-583C-0409-E15212C488C0}"/>
                </a:ext>
              </a:extLst>
            </p:cNvPr>
            <p:cNvSpPr txBox="1"/>
            <p:nvPr/>
          </p:nvSpPr>
          <p:spPr>
            <a:xfrm>
              <a:off x="848833" y="3198167"/>
              <a:ext cx="2183218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A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3389D81E-0C2C-B242-98AA-6F3613849D80}"/>
              </a:ext>
            </a:extLst>
          </p:cNvPr>
          <p:cNvGrpSpPr/>
          <p:nvPr/>
        </p:nvGrpSpPr>
        <p:grpSpPr>
          <a:xfrm>
            <a:off x="-10270459" y="5162768"/>
            <a:ext cx="2183218" cy="1312269"/>
            <a:chOff x="6976731" y="2354204"/>
            <a:chExt cx="2183218" cy="1312269"/>
          </a:xfrm>
        </p:grpSpPr>
        <p:sp>
          <p:nvSpPr>
            <p:cNvPr id="16" name="矩形: 圓角 15">
              <a:extLst>
                <a:ext uri="{FF2B5EF4-FFF2-40B4-BE49-F238E27FC236}">
                  <a16:creationId xmlns:a16="http://schemas.microsoft.com/office/drawing/2014/main" id="{11860DF8-14D5-A4A2-28BC-4CDB96CD559E}"/>
                </a:ext>
              </a:extLst>
            </p:cNvPr>
            <p:cNvSpPr/>
            <p:nvPr/>
          </p:nvSpPr>
          <p:spPr>
            <a:xfrm>
              <a:off x="6976731" y="2354204"/>
              <a:ext cx="2183218" cy="850604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b="1" dirty="0">
                  <a:solidFill>
                    <a:srgbClr val="002060"/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許郁翔</a:t>
              </a:r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6BD2DB7-B175-C607-AB54-1BEFA6561625}"/>
                </a:ext>
              </a:extLst>
            </p:cNvPr>
            <p:cNvSpPr txBox="1"/>
            <p:nvPr/>
          </p:nvSpPr>
          <p:spPr>
            <a:xfrm>
              <a:off x="6976731" y="3204808"/>
              <a:ext cx="21832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機械三</a:t>
              </a:r>
              <a:r>
                <a:rPr lang="en-US" altLang="zh-TW" sz="2400" dirty="0"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C</a:t>
              </a:r>
              <a:endParaRPr lang="zh-TW" altLang="en-US" sz="2400" dirty="0"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</p:grp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E5867230-132F-632D-1631-5FE0B568AEC5}"/>
              </a:ext>
            </a:extLst>
          </p:cNvPr>
          <p:cNvSpPr txBox="1"/>
          <p:nvPr/>
        </p:nvSpPr>
        <p:spPr>
          <a:xfrm>
            <a:off x="-14070615" y="201143"/>
            <a:ext cx="61278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600" dirty="0">
                <a:solidFill>
                  <a:srgbClr val="002060"/>
                </a:solidFill>
                <a:latin typeface="Arial Black" panose="020B0A04020102020204" pitchFamily="34" charset="0"/>
              </a:rPr>
              <a:t>MEMBERS</a:t>
            </a:r>
            <a:endParaRPr lang="zh-TW" altLang="en-US" sz="6600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525664C7-42B5-454B-5799-EB61CE1BA96A}"/>
              </a:ext>
            </a:extLst>
          </p:cNvPr>
          <p:cNvGrpSpPr/>
          <p:nvPr/>
        </p:nvGrpSpPr>
        <p:grpSpPr>
          <a:xfrm>
            <a:off x="4235280" y="2520065"/>
            <a:ext cx="2853633" cy="2853633"/>
            <a:chOff x="4669184" y="2931937"/>
            <a:chExt cx="2853633" cy="2853633"/>
          </a:xfrm>
        </p:grpSpPr>
        <p:sp>
          <p:nvSpPr>
            <p:cNvPr id="25" name="橢圓 24">
              <a:extLst>
                <a:ext uri="{FF2B5EF4-FFF2-40B4-BE49-F238E27FC236}">
                  <a16:creationId xmlns:a16="http://schemas.microsoft.com/office/drawing/2014/main" id="{C6F11CBF-B13C-F59F-4E9A-7BAF0007C83B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3074" name="Picture 2" descr="Python Logo, symbol, meaning, history, PNG, brand">
              <a:extLst>
                <a:ext uri="{FF2B5EF4-FFF2-40B4-BE49-F238E27FC236}">
                  <a16:creationId xmlns:a16="http://schemas.microsoft.com/office/drawing/2014/main" id="{E42B83A2-5F3D-9132-B3AC-46D84E1935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78" name="Picture 6" descr="Block - Super Mario Wiki, the Mario encyclopedia">
            <a:extLst>
              <a:ext uri="{FF2B5EF4-FFF2-40B4-BE49-F238E27FC236}">
                <a16:creationId xmlns:a16="http://schemas.microsoft.com/office/drawing/2014/main" id="{48A19D5A-9EF6-4A6D-817B-97826769F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226" y="2683794"/>
            <a:ext cx="2512287" cy="2512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Computer - Free computer icons">
            <a:extLst>
              <a:ext uri="{FF2B5EF4-FFF2-40B4-BE49-F238E27FC236}">
                <a16:creationId xmlns:a16="http://schemas.microsoft.com/office/drawing/2014/main" id="{C7BCB820-94F5-6B2A-72DD-A4B4C4331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1680" y="2235192"/>
            <a:ext cx="3380095" cy="338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文字方塊 28">
            <a:extLst>
              <a:ext uri="{FF2B5EF4-FFF2-40B4-BE49-F238E27FC236}">
                <a16:creationId xmlns:a16="http://schemas.microsoft.com/office/drawing/2014/main" id="{0A9D1242-BE15-055E-74B8-5EE65FBFFE0E}"/>
              </a:ext>
            </a:extLst>
          </p:cNvPr>
          <p:cNvSpPr txBox="1"/>
          <p:nvPr/>
        </p:nvSpPr>
        <p:spPr>
          <a:xfrm>
            <a:off x="106149" y="5721845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題目選擇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892765E6-E55B-4EFA-1DEF-0EA293263080}"/>
              </a:ext>
            </a:extLst>
          </p:cNvPr>
          <p:cNvSpPr txBox="1"/>
          <p:nvPr/>
        </p:nvSpPr>
        <p:spPr>
          <a:xfrm>
            <a:off x="4301876" y="5721845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15DAED75-3130-2ECD-5E30-DB8D80A9D922}"/>
              </a:ext>
            </a:extLst>
          </p:cNvPr>
          <p:cNvSpPr txBox="1"/>
          <p:nvPr/>
        </p:nvSpPr>
        <p:spPr>
          <a:xfrm>
            <a:off x="8931507" y="5721845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</p:spTree>
    <p:extLst>
      <p:ext uri="{BB962C8B-B14F-4D97-AF65-F5344CB8AC3E}">
        <p14:creationId xmlns:p14="http://schemas.microsoft.com/office/powerpoint/2010/main" val="3842275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平行四邊形 19">
            <a:extLst>
              <a:ext uri="{FF2B5EF4-FFF2-40B4-BE49-F238E27FC236}">
                <a16:creationId xmlns:a16="http://schemas.microsoft.com/office/drawing/2014/main" id="{EDECEF8A-33EA-8CDF-2EB3-6A29DC539428}"/>
              </a:ext>
            </a:extLst>
          </p:cNvPr>
          <p:cNvSpPr/>
          <p:nvPr/>
        </p:nvSpPr>
        <p:spPr>
          <a:xfrm flipH="1">
            <a:off x="3163683" y="29499"/>
            <a:ext cx="2720439" cy="860517"/>
          </a:xfrm>
          <a:prstGeom prst="parallelogram">
            <a:avLst/>
          </a:prstGeom>
          <a:noFill/>
          <a:ln w="5715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背景</a:t>
            </a:r>
          </a:p>
        </p:txBody>
      </p:sp>
      <p:sp>
        <p:nvSpPr>
          <p:cNvPr id="2" name="平行四邊形 1">
            <a:extLst>
              <a:ext uri="{FF2B5EF4-FFF2-40B4-BE49-F238E27FC236}">
                <a16:creationId xmlns:a16="http://schemas.microsoft.com/office/drawing/2014/main" id="{B8904B52-4782-E597-DB29-F238FAF48E33}"/>
              </a:ext>
            </a:extLst>
          </p:cNvPr>
          <p:cNvSpPr/>
          <p:nvPr/>
        </p:nvSpPr>
        <p:spPr>
          <a:xfrm flipH="1">
            <a:off x="-2972529" y="0"/>
            <a:ext cx="7917062" cy="6916997"/>
          </a:xfrm>
          <a:prstGeom prst="parallelogram">
            <a:avLst/>
          </a:prstGeom>
          <a:solidFill>
            <a:srgbClr val="2B2C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Picture 6" descr="Block - Super Mario Wiki, the Mario encyclopedia">
            <a:extLst>
              <a:ext uri="{FF2B5EF4-FFF2-40B4-BE49-F238E27FC236}">
                <a16:creationId xmlns:a16="http://schemas.microsoft.com/office/drawing/2014/main" id="{A3DAE643-0308-29C8-F216-086E144E9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936" y="2172856"/>
            <a:ext cx="2512287" cy="2512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D475AB8A-7530-8FB6-145B-487AA5F19D2F}"/>
              </a:ext>
            </a:extLst>
          </p:cNvPr>
          <p:cNvSpPr txBox="1"/>
          <p:nvPr/>
        </p:nvSpPr>
        <p:spPr>
          <a:xfrm>
            <a:off x="64485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題目選擇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40A77FB-0F6B-6DAB-73B8-68F3809EE1C1}"/>
              </a:ext>
            </a:extLst>
          </p:cNvPr>
          <p:cNvSpPr txBox="1"/>
          <p:nvPr/>
        </p:nvSpPr>
        <p:spPr>
          <a:xfrm>
            <a:off x="4677833" y="1572691"/>
            <a:ext cx="637116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7200" b="1" u="sng" spc="600" dirty="0">
                <a:solidFill>
                  <a:srgbClr val="2B2C43"/>
                </a:solidFill>
                <a:latin typeface="Arial Black" panose="020B0A04020102020204" pitchFamily="34" charset="0"/>
              </a:rPr>
              <a:t>BRFSS</a:t>
            </a:r>
          </a:p>
          <a:p>
            <a:r>
              <a:rPr lang="zh-TW" altLang="en-US" sz="28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行為風險因素監測系統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AB76A0C-38A2-8672-CE5F-B6C4B7D803F5}"/>
              </a:ext>
            </a:extLst>
          </p:cNvPr>
          <p:cNvSpPr txBox="1"/>
          <p:nvPr/>
        </p:nvSpPr>
        <p:spPr>
          <a:xfrm>
            <a:off x="4677833" y="3413456"/>
            <a:ext cx="69998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0" i="0" dirty="0">
                <a:solidFill>
                  <a:srgbClr val="374151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基於州的電話調查，收集有關</a:t>
            </a:r>
            <a:r>
              <a:rPr lang="en-US" altLang="zh-TW" sz="2800" b="0" i="0" dirty="0">
                <a:solidFill>
                  <a:srgbClr val="374151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18</a:t>
            </a:r>
            <a:r>
              <a:rPr lang="zh-TW" altLang="en-US" sz="2800" b="0" i="0" dirty="0">
                <a:solidFill>
                  <a:srgbClr val="374151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歲及以上居住在美國的成年人的</a:t>
            </a:r>
            <a:r>
              <a:rPr lang="zh-TW" altLang="en-US" sz="2800" b="0" i="0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健康相關風險行為、</a:t>
            </a:r>
            <a:endParaRPr lang="en-US" altLang="zh-TW" sz="2800" b="0" i="0" dirty="0">
              <a:solidFill>
                <a:srgbClr val="EF233D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zh-TW" altLang="en-US" sz="2800" b="0" i="0" dirty="0">
                <a:solidFill>
                  <a:srgbClr val="EF233D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慢性健康狀況和預防</a:t>
            </a:r>
            <a:r>
              <a:rPr lang="zh-TW" altLang="en-US" sz="2800" b="0" i="0" dirty="0">
                <a:solidFill>
                  <a:srgbClr val="374151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服務使用的數據。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平行四邊形 6">
            <a:extLst>
              <a:ext uri="{FF2B5EF4-FFF2-40B4-BE49-F238E27FC236}">
                <a16:creationId xmlns:a16="http://schemas.microsoft.com/office/drawing/2014/main" id="{DF804097-920E-758A-FFE5-1E7269AA9BBA}"/>
              </a:ext>
            </a:extLst>
          </p:cNvPr>
          <p:cNvSpPr/>
          <p:nvPr/>
        </p:nvSpPr>
        <p:spPr>
          <a:xfrm flipH="1">
            <a:off x="17729392" y="1859508"/>
            <a:ext cx="6154021" cy="4998492"/>
          </a:xfrm>
          <a:prstGeom prst="parallelogram">
            <a:avLst/>
          </a:prstGeom>
          <a:solidFill>
            <a:srgbClr val="8C99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Picture 8" descr="Computer - Free computer icons">
            <a:extLst>
              <a:ext uri="{FF2B5EF4-FFF2-40B4-BE49-F238E27FC236}">
                <a16:creationId xmlns:a16="http://schemas.microsoft.com/office/drawing/2014/main" id="{EFC11794-85A9-1288-06A1-6A2A2FA545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0027" y="2235192"/>
            <a:ext cx="3380095" cy="338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754686C4-56B7-A2C7-9137-ABBB4665CD84}"/>
              </a:ext>
            </a:extLst>
          </p:cNvPr>
          <p:cNvSpPr txBox="1"/>
          <p:nvPr/>
        </p:nvSpPr>
        <p:spPr>
          <a:xfrm>
            <a:off x="19369854" y="5721845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實際應用</a:t>
            </a:r>
          </a:p>
        </p:txBody>
      </p:sp>
      <p:sp>
        <p:nvSpPr>
          <p:cNvPr id="10" name="平行四邊形 9">
            <a:extLst>
              <a:ext uri="{FF2B5EF4-FFF2-40B4-BE49-F238E27FC236}">
                <a16:creationId xmlns:a16="http://schemas.microsoft.com/office/drawing/2014/main" id="{F1CF13FB-134B-2E9A-49BB-B32909C8E87F}"/>
              </a:ext>
            </a:extLst>
          </p:cNvPr>
          <p:cNvSpPr/>
          <p:nvPr/>
        </p:nvSpPr>
        <p:spPr>
          <a:xfrm flipH="1">
            <a:off x="17945813" y="1859508"/>
            <a:ext cx="5721178" cy="4998492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655596CB-9E15-93B8-2D99-0DE7915446F3}"/>
              </a:ext>
            </a:extLst>
          </p:cNvPr>
          <p:cNvGrpSpPr/>
          <p:nvPr/>
        </p:nvGrpSpPr>
        <p:grpSpPr>
          <a:xfrm>
            <a:off x="19343348" y="2520065"/>
            <a:ext cx="2853633" cy="2853633"/>
            <a:chOff x="4669184" y="2931937"/>
            <a:chExt cx="2853633" cy="2853633"/>
          </a:xfrm>
        </p:grpSpPr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6BCA7EDC-FF62-F526-DDC9-FAE1D442AC46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13" name="Picture 2" descr="Python Logo, symbol, meaning, history, PNG, brand">
              <a:extLst>
                <a:ext uri="{FF2B5EF4-FFF2-40B4-BE49-F238E27FC236}">
                  <a16:creationId xmlns:a16="http://schemas.microsoft.com/office/drawing/2014/main" id="{227C6CD3-FD9E-A7AD-878C-B917CA588C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C01A376-895B-36F4-0280-45A86C623DB3}"/>
              </a:ext>
            </a:extLst>
          </p:cNvPr>
          <p:cNvSpPr txBox="1"/>
          <p:nvPr/>
        </p:nvSpPr>
        <p:spPr>
          <a:xfrm>
            <a:off x="19409944" y="5721845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E7EF91F4-C3D3-6FA0-31D9-878D7914C9E4}"/>
              </a:ext>
            </a:extLst>
          </p:cNvPr>
          <p:cNvCxnSpPr>
            <a:cxnSpLocks/>
          </p:cNvCxnSpPr>
          <p:nvPr/>
        </p:nvCxnSpPr>
        <p:spPr>
          <a:xfrm>
            <a:off x="0" y="-1720580"/>
            <a:ext cx="1219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688F008D-DC5D-2DE5-65D5-A218344004D1}"/>
              </a:ext>
            </a:extLst>
          </p:cNvPr>
          <p:cNvCxnSpPr>
            <a:cxnSpLocks/>
          </p:cNvCxnSpPr>
          <p:nvPr/>
        </p:nvCxnSpPr>
        <p:spPr>
          <a:xfrm>
            <a:off x="0" y="-1497296"/>
            <a:ext cx="1219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C6C5E27A-64BE-4414-4A77-F60006D3997F}"/>
              </a:ext>
            </a:extLst>
          </p:cNvPr>
          <p:cNvSpPr txBox="1"/>
          <p:nvPr/>
        </p:nvSpPr>
        <p:spPr>
          <a:xfrm>
            <a:off x="3032051" y="-3155661"/>
            <a:ext cx="61278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spc="600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大</a:t>
            </a:r>
            <a:r>
              <a:rPr lang="zh-TW" altLang="en-US" sz="80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綱</a:t>
            </a:r>
          </a:p>
        </p:txBody>
      </p:sp>
    </p:spTree>
    <p:extLst>
      <p:ext uri="{BB962C8B-B14F-4D97-AF65-F5344CB8AC3E}">
        <p14:creationId xmlns:p14="http://schemas.microsoft.com/office/powerpoint/2010/main" val="1651621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3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平行四邊形 19">
            <a:extLst>
              <a:ext uri="{FF2B5EF4-FFF2-40B4-BE49-F238E27FC236}">
                <a16:creationId xmlns:a16="http://schemas.microsoft.com/office/drawing/2014/main" id="{EDECEF8A-33EA-8CDF-2EB3-6A29DC539428}"/>
              </a:ext>
            </a:extLst>
          </p:cNvPr>
          <p:cNvSpPr/>
          <p:nvPr/>
        </p:nvSpPr>
        <p:spPr>
          <a:xfrm flipH="1">
            <a:off x="3163683" y="29499"/>
            <a:ext cx="2720439" cy="860517"/>
          </a:xfrm>
          <a:prstGeom prst="parallelogram">
            <a:avLst/>
          </a:prstGeom>
          <a:noFill/>
          <a:ln w="5715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背景</a:t>
            </a:r>
          </a:p>
        </p:txBody>
      </p:sp>
      <p:sp>
        <p:nvSpPr>
          <p:cNvPr id="2" name="平行四邊形 1">
            <a:extLst>
              <a:ext uri="{FF2B5EF4-FFF2-40B4-BE49-F238E27FC236}">
                <a16:creationId xmlns:a16="http://schemas.microsoft.com/office/drawing/2014/main" id="{B8904B52-4782-E597-DB29-F238FAF48E33}"/>
              </a:ext>
            </a:extLst>
          </p:cNvPr>
          <p:cNvSpPr/>
          <p:nvPr/>
        </p:nvSpPr>
        <p:spPr>
          <a:xfrm flipH="1">
            <a:off x="-2972529" y="0"/>
            <a:ext cx="7917062" cy="6916997"/>
          </a:xfrm>
          <a:prstGeom prst="parallelogram">
            <a:avLst/>
          </a:prstGeom>
          <a:solidFill>
            <a:srgbClr val="2B2C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Picture 6" descr="Block - Super Mario Wiki, the Mario encyclopedia">
            <a:extLst>
              <a:ext uri="{FF2B5EF4-FFF2-40B4-BE49-F238E27FC236}">
                <a16:creationId xmlns:a16="http://schemas.microsoft.com/office/drawing/2014/main" id="{A3DAE643-0308-29C8-F216-086E144E9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936" y="2172856"/>
            <a:ext cx="2512287" cy="2512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D475AB8A-7530-8FB6-145B-487AA5F19D2F}"/>
              </a:ext>
            </a:extLst>
          </p:cNvPr>
          <p:cNvSpPr txBox="1"/>
          <p:nvPr/>
        </p:nvSpPr>
        <p:spPr>
          <a:xfrm>
            <a:off x="64485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題目選擇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D2F76287-D57C-C3D9-7FE5-41387724639E}"/>
              </a:ext>
            </a:extLst>
          </p:cNvPr>
          <p:cNvSpPr txBox="1"/>
          <p:nvPr/>
        </p:nvSpPr>
        <p:spPr>
          <a:xfrm>
            <a:off x="5796847" y="1191106"/>
            <a:ext cx="52690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2021</a:t>
            </a:r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年</a:t>
            </a:r>
            <a:endParaRPr lang="en-US" altLang="zh-TW" sz="3600" b="1" i="0" dirty="0">
              <a:solidFill>
                <a:srgbClr val="2B2C4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ctr"/>
            <a:r>
              <a:rPr lang="en-US" altLang="zh-TW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CDC BRFSS</a:t>
            </a:r>
            <a:r>
              <a:rPr lang="zh-TW" altLang="en-US" sz="3600" b="1" i="0" dirty="0">
                <a:solidFill>
                  <a:srgbClr val="2B2C4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數據</a:t>
            </a:r>
            <a:endParaRPr lang="zh-TW" altLang="en-US" sz="36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24" name="局部圓 23">
            <a:extLst>
              <a:ext uri="{FF2B5EF4-FFF2-40B4-BE49-F238E27FC236}">
                <a16:creationId xmlns:a16="http://schemas.microsoft.com/office/drawing/2014/main" id="{DD57D9B8-3D6D-7BB3-DD42-134EBB54D72C}"/>
              </a:ext>
            </a:extLst>
          </p:cNvPr>
          <p:cNvSpPr/>
          <p:nvPr/>
        </p:nvSpPr>
        <p:spPr>
          <a:xfrm flipH="1">
            <a:off x="5715000" y="3261392"/>
            <a:ext cx="2314575" cy="2314575"/>
          </a:xfrm>
          <a:prstGeom prst="pie">
            <a:avLst>
              <a:gd name="adj1" fmla="val 13806008"/>
              <a:gd name="adj2" fmla="val 16200000"/>
            </a:avLst>
          </a:prstGeom>
          <a:solidFill>
            <a:srgbClr val="EF23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5" name="局部圓 24">
            <a:extLst>
              <a:ext uri="{FF2B5EF4-FFF2-40B4-BE49-F238E27FC236}">
                <a16:creationId xmlns:a16="http://schemas.microsoft.com/office/drawing/2014/main" id="{472DBA9C-B050-433C-9D6A-11EEA409C18B}"/>
              </a:ext>
            </a:extLst>
          </p:cNvPr>
          <p:cNvSpPr/>
          <p:nvPr/>
        </p:nvSpPr>
        <p:spPr>
          <a:xfrm flipH="1">
            <a:off x="8833214" y="3261392"/>
            <a:ext cx="2314575" cy="2314575"/>
          </a:xfrm>
          <a:prstGeom prst="pie">
            <a:avLst>
              <a:gd name="adj1" fmla="val 14592900"/>
              <a:gd name="adj2" fmla="val 16200000"/>
            </a:avLst>
          </a:prstGeom>
          <a:solidFill>
            <a:srgbClr val="EF23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EACDB419-D92F-3906-1CEF-2AED003D15EC}"/>
              </a:ext>
            </a:extLst>
          </p:cNvPr>
          <p:cNvSpPr txBox="1"/>
          <p:nvPr/>
        </p:nvSpPr>
        <p:spPr>
          <a:xfrm>
            <a:off x="6058236" y="4646878"/>
            <a:ext cx="18489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3600" b="1" u="sng" dirty="0">
                <a:solidFill>
                  <a:srgbClr val="FF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10.5%</a:t>
            </a:r>
            <a:endParaRPr lang="zh-TW" altLang="en-US" sz="3600" b="1" u="sng" dirty="0">
              <a:solidFill>
                <a:srgbClr val="FF0000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6F1CE2B2-87A5-F708-DBE8-9241D602FC17}"/>
              </a:ext>
            </a:extLst>
          </p:cNvPr>
          <p:cNvSpPr txBox="1"/>
          <p:nvPr/>
        </p:nvSpPr>
        <p:spPr>
          <a:xfrm>
            <a:off x="9066049" y="4646878"/>
            <a:ext cx="18489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3600" b="1" u="sng" dirty="0">
                <a:solidFill>
                  <a:srgbClr val="FF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9.3%</a:t>
            </a:r>
            <a:endParaRPr lang="zh-TW" altLang="en-US" sz="3600" b="1" u="sng" dirty="0">
              <a:solidFill>
                <a:srgbClr val="FF0000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01883E77-B4CF-23D1-60B5-CF5AB4228AE2}"/>
              </a:ext>
            </a:extLst>
          </p:cNvPr>
          <p:cNvSpPr txBox="1"/>
          <p:nvPr/>
        </p:nvSpPr>
        <p:spPr>
          <a:xfrm>
            <a:off x="6058236" y="2433280"/>
            <a:ext cx="18489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2021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E65845A7-F3AA-1B22-5017-13DB8FDC26B1}"/>
              </a:ext>
            </a:extLst>
          </p:cNvPr>
          <p:cNvSpPr txBox="1"/>
          <p:nvPr/>
        </p:nvSpPr>
        <p:spPr>
          <a:xfrm>
            <a:off x="9066049" y="2433280"/>
            <a:ext cx="18489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800" b="1" u="sng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2010</a:t>
            </a:r>
            <a:endParaRPr lang="zh-TW" altLang="en-US" sz="2800" b="1" u="sng" dirty="0">
              <a:solidFill>
                <a:srgbClr val="2B2C43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7B60C27A-789C-B685-0C41-E4D04C90F193}"/>
              </a:ext>
            </a:extLst>
          </p:cNvPr>
          <p:cNvSpPr txBox="1"/>
          <p:nvPr/>
        </p:nvSpPr>
        <p:spPr>
          <a:xfrm>
            <a:off x="6058236" y="5293209"/>
            <a:ext cx="18489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800" b="1" dirty="0">
                <a:solidFill>
                  <a:srgbClr val="FF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3410</a:t>
            </a:r>
            <a:r>
              <a:rPr lang="zh-TW" altLang="en-US" sz="2800" b="1" dirty="0">
                <a:solidFill>
                  <a:srgbClr val="FF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萬人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38EB9C1B-9903-FEC2-1D60-87AD10E445BA}"/>
              </a:ext>
            </a:extLst>
          </p:cNvPr>
          <p:cNvSpPr txBox="1"/>
          <p:nvPr/>
        </p:nvSpPr>
        <p:spPr>
          <a:xfrm>
            <a:off x="9066049" y="5293209"/>
            <a:ext cx="18489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800" b="1" dirty="0">
                <a:solidFill>
                  <a:srgbClr val="FF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2910</a:t>
            </a:r>
            <a:r>
              <a:rPr lang="zh-TW" altLang="en-US" sz="2800" b="1" dirty="0">
                <a:solidFill>
                  <a:srgbClr val="FF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萬人</a:t>
            </a:r>
          </a:p>
        </p:txBody>
      </p:sp>
    </p:spTree>
    <p:extLst>
      <p:ext uri="{BB962C8B-B14F-4D97-AF65-F5344CB8AC3E}">
        <p14:creationId xmlns:p14="http://schemas.microsoft.com/office/powerpoint/2010/main" val="2751833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3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3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3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3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3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3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3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3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5" grpId="0" animBg="1"/>
      <p:bldP spid="28" grpId="0"/>
      <p:bldP spid="29" grpId="0"/>
      <p:bldP spid="30" grpId="0"/>
      <p:bldP spid="31" grpId="0"/>
      <p:bldP spid="33" grpId="0"/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邊形 4">
            <a:extLst>
              <a:ext uri="{FF2B5EF4-FFF2-40B4-BE49-F238E27FC236}">
                <a16:creationId xmlns:a16="http://schemas.microsoft.com/office/drawing/2014/main" id="{617D35F0-D394-8AF9-EA4A-41679539408C}"/>
              </a:ext>
            </a:extLst>
          </p:cNvPr>
          <p:cNvSpPr/>
          <p:nvPr/>
        </p:nvSpPr>
        <p:spPr>
          <a:xfrm flipH="1">
            <a:off x="3163683" y="29499"/>
            <a:ext cx="2720439" cy="860517"/>
          </a:xfrm>
          <a:prstGeom prst="parallelogram">
            <a:avLst/>
          </a:prstGeom>
          <a:noFill/>
          <a:ln w="57150">
            <a:solidFill>
              <a:srgbClr val="2B2C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目的</a:t>
            </a:r>
          </a:p>
        </p:txBody>
      </p:sp>
      <p:sp>
        <p:nvSpPr>
          <p:cNvPr id="2" name="平行四邊形 1">
            <a:extLst>
              <a:ext uri="{FF2B5EF4-FFF2-40B4-BE49-F238E27FC236}">
                <a16:creationId xmlns:a16="http://schemas.microsoft.com/office/drawing/2014/main" id="{2BDC8ECE-9723-1758-5FAF-D463445AF0DD}"/>
              </a:ext>
            </a:extLst>
          </p:cNvPr>
          <p:cNvSpPr/>
          <p:nvPr/>
        </p:nvSpPr>
        <p:spPr>
          <a:xfrm flipH="1">
            <a:off x="-2972529" y="0"/>
            <a:ext cx="7917062" cy="6916997"/>
          </a:xfrm>
          <a:prstGeom prst="parallelogram">
            <a:avLst/>
          </a:prstGeom>
          <a:solidFill>
            <a:srgbClr val="2B2C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Picture 6" descr="Block - Super Mario Wiki, the Mario encyclopedia">
            <a:extLst>
              <a:ext uri="{FF2B5EF4-FFF2-40B4-BE49-F238E27FC236}">
                <a16:creationId xmlns:a16="http://schemas.microsoft.com/office/drawing/2014/main" id="{9E79A75A-2D16-426A-D806-612DADDAF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936" y="2172856"/>
            <a:ext cx="2512287" cy="2512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1A98925E-55B1-3E3F-6331-0F13D3A70F4D}"/>
              </a:ext>
            </a:extLst>
          </p:cNvPr>
          <p:cNvSpPr txBox="1"/>
          <p:nvPr/>
        </p:nvSpPr>
        <p:spPr>
          <a:xfrm>
            <a:off x="644859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題目選擇</a:t>
            </a: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B85E942E-24DF-575A-05AE-20D50B719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117" y="2871036"/>
            <a:ext cx="2570397" cy="36282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412B4C4E-95AE-982C-807D-2DADEB716827}"/>
              </a:ext>
            </a:extLst>
          </p:cNvPr>
          <p:cNvSpPr txBox="1"/>
          <p:nvPr/>
        </p:nvSpPr>
        <p:spPr>
          <a:xfrm>
            <a:off x="4523902" y="1575141"/>
            <a:ext cx="758282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200" b="1" dirty="0">
                <a:solidFill>
                  <a:srgbClr val="2B2C4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能藉由問卷作簡易的評估，讓有風險的人能盡早做檢查及即時的治療</a:t>
            </a:r>
          </a:p>
        </p:txBody>
      </p:sp>
      <p:sp>
        <p:nvSpPr>
          <p:cNvPr id="23" name="平行四邊形 22">
            <a:extLst>
              <a:ext uri="{FF2B5EF4-FFF2-40B4-BE49-F238E27FC236}">
                <a16:creationId xmlns:a16="http://schemas.microsoft.com/office/drawing/2014/main" id="{7EA1B030-5127-7AFB-6E36-B016DE1D2802}"/>
              </a:ext>
            </a:extLst>
          </p:cNvPr>
          <p:cNvSpPr/>
          <p:nvPr/>
        </p:nvSpPr>
        <p:spPr>
          <a:xfrm flipH="1">
            <a:off x="12947409" y="0"/>
            <a:ext cx="7917062" cy="6916997"/>
          </a:xfrm>
          <a:prstGeom prst="parallelogram">
            <a:avLst/>
          </a:prstGeom>
          <a:solidFill>
            <a:srgbClr val="D90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1FFD9060-5D28-2509-825C-89F33C819E8C}"/>
              </a:ext>
            </a:extLst>
          </p:cNvPr>
          <p:cNvGrpSpPr/>
          <p:nvPr/>
        </p:nvGrpSpPr>
        <p:grpSpPr>
          <a:xfrm>
            <a:off x="12947409" y="1891404"/>
            <a:ext cx="2853633" cy="2853633"/>
            <a:chOff x="4669184" y="2931937"/>
            <a:chExt cx="2853633" cy="2853633"/>
          </a:xfrm>
        </p:grpSpPr>
        <p:sp>
          <p:nvSpPr>
            <p:cNvPr id="25" name="橢圓 24">
              <a:extLst>
                <a:ext uri="{FF2B5EF4-FFF2-40B4-BE49-F238E27FC236}">
                  <a16:creationId xmlns:a16="http://schemas.microsoft.com/office/drawing/2014/main" id="{D56F6AA7-14E9-8DD5-68E0-3268762BD418}"/>
                </a:ext>
              </a:extLst>
            </p:cNvPr>
            <p:cNvSpPr/>
            <p:nvPr/>
          </p:nvSpPr>
          <p:spPr>
            <a:xfrm>
              <a:off x="4669184" y="2931937"/>
              <a:ext cx="2853633" cy="28536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6" name="Picture 2" descr="Python Logo, symbol, meaning, history, PNG, brand">
              <a:extLst>
                <a:ext uri="{FF2B5EF4-FFF2-40B4-BE49-F238E27FC236}">
                  <a16:creationId xmlns:a16="http://schemas.microsoft.com/office/drawing/2014/main" id="{A52E073E-F674-796C-6E4D-3C623528F43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/>
          </p:blipFill>
          <p:spPr bwMode="auto">
            <a:xfrm>
              <a:off x="4971856" y="3234610"/>
              <a:ext cx="2248288" cy="22482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CEB38264-9C35-5E23-641D-9FC803CC8EA6}"/>
              </a:ext>
            </a:extLst>
          </p:cNvPr>
          <p:cNvSpPr txBox="1"/>
          <p:nvPr/>
        </p:nvSpPr>
        <p:spPr>
          <a:xfrm>
            <a:off x="13014005" y="5093184"/>
            <a:ext cx="272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模型選用</a:t>
            </a:r>
          </a:p>
        </p:txBody>
      </p:sp>
    </p:spTree>
    <p:extLst>
      <p:ext uri="{BB962C8B-B14F-4D97-AF65-F5344CB8AC3E}">
        <p14:creationId xmlns:p14="http://schemas.microsoft.com/office/powerpoint/2010/main" val="2358130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3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4646</TotalTime>
  <Words>2890</Words>
  <Application>Microsoft Office PowerPoint</Application>
  <PresentationFormat>寬螢幕</PresentationFormat>
  <Paragraphs>581</Paragraphs>
  <Slides>51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51</vt:i4>
      </vt:variant>
    </vt:vector>
  </HeadingPairs>
  <TitlesOfParts>
    <vt:vector size="58" baseType="lpstr">
      <vt:lpstr>Adobe 黑体 Std R</vt:lpstr>
      <vt:lpstr>Calibri</vt:lpstr>
      <vt:lpstr>Arial Black</vt:lpstr>
      <vt:lpstr>Bahnschrift SemiBold</vt:lpstr>
      <vt:lpstr>Arial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郁翔 許</dc:creator>
  <cp:lastModifiedBy>郁翔 許</cp:lastModifiedBy>
  <cp:revision>4</cp:revision>
  <dcterms:created xsi:type="dcterms:W3CDTF">2024-01-06T15:10:55Z</dcterms:created>
  <dcterms:modified xsi:type="dcterms:W3CDTF">2024-01-10T01:57:34Z</dcterms:modified>
</cp:coreProperties>
</file>

<file path=docProps/thumbnail.jpeg>
</file>